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8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1F82B-A7C4-411E-BE5C-D44AD3B90A10}" type="datetimeFigureOut">
              <a:rPr lang="en-US" smtClean="0"/>
              <a:pPr/>
              <a:t>11/15/2012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4022D-E194-4FD1-9C69-990EAFF250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1F82B-A7C4-411E-BE5C-D44AD3B90A10}" type="datetimeFigureOut">
              <a:rPr lang="en-US" smtClean="0"/>
              <a:pPr/>
              <a:t>11/15/2012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4022D-E194-4FD1-9C69-990EAFF250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1F82B-A7C4-411E-BE5C-D44AD3B90A10}" type="datetimeFigureOut">
              <a:rPr lang="en-US" smtClean="0"/>
              <a:pPr/>
              <a:t>11/15/2012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4022D-E194-4FD1-9C69-990EAFF250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1F82B-A7C4-411E-BE5C-D44AD3B90A10}" type="datetimeFigureOut">
              <a:rPr lang="en-US" smtClean="0"/>
              <a:pPr/>
              <a:t>11/15/2012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4022D-E194-4FD1-9C69-990EAFF250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1F82B-A7C4-411E-BE5C-D44AD3B90A10}" type="datetimeFigureOut">
              <a:rPr lang="en-US" smtClean="0"/>
              <a:pPr/>
              <a:t>11/15/2012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4022D-E194-4FD1-9C69-990EAFF250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1F82B-A7C4-411E-BE5C-D44AD3B90A10}" type="datetimeFigureOut">
              <a:rPr lang="en-US" smtClean="0"/>
              <a:pPr/>
              <a:t>11/15/2012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4022D-E194-4FD1-9C69-990EAFF250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1F82B-A7C4-411E-BE5C-D44AD3B90A10}" type="datetimeFigureOut">
              <a:rPr lang="en-US" smtClean="0"/>
              <a:pPr/>
              <a:t>11/15/2012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4022D-E194-4FD1-9C69-990EAFF250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1F82B-A7C4-411E-BE5C-D44AD3B90A10}" type="datetimeFigureOut">
              <a:rPr lang="en-US" smtClean="0"/>
              <a:pPr/>
              <a:t>11/15/2012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4022D-E194-4FD1-9C69-990EAFF250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1F82B-A7C4-411E-BE5C-D44AD3B90A10}" type="datetimeFigureOut">
              <a:rPr lang="en-US" smtClean="0"/>
              <a:pPr/>
              <a:t>11/15/2012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4022D-E194-4FD1-9C69-990EAFF250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1F82B-A7C4-411E-BE5C-D44AD3B90A10}" type="datetimeFigureOut">
              <a:rPr lang="en-US" smtClean="0"/>
              <a:pPr/>
              <a:t>11/15/2012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4022D-E194-4FD1-9C69-990EAFF250F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1F82B-A7C4-411E-BE5C-D44AD3B90A10}" type="datetimeFigureOut">
              <a:rPr lang="en-US" smtClean="0"/>
              <a:pPr/>
              <a:t>11/15/2012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24022D-E194-4FD1-9C69-990EAFF250F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1D24022D-E194-4FD1-9C69-990EAFF250F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2F11F82B-A7C4-411E-BE5C-D44AD3B90A10}" type="datetimeFigureOut">
              <a:rPr lang="en-US" smtClean="0"/>
              <a:pPr/>
              <a:t>11/15/2012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838200"/>
            <a:ext cx="7772400" cy="765175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Rhetorical Devices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800" y="2209800"/>
            <a:ext cx="6400800" cy="3276600"/>
          </a:xfrm>
        </p:spPr>
        <p:txBody>
          <a:bodyPr>
            <a:no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en-US" sz="3600" dirty="0" smtClean="0">
                <a:solidFill>
                  <a:schemeClr val="tx1"/>
                </a:solidFill>
              </a:rPr>
              <a:t>Anaphora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3600" dirty="0" smtClean="0">
                <a:solidFill>
                  <a:schemeClr val="tx1"/>
                </a:solidFill>
              </a:rPr>
              <a:t>Anecdote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3600" dirty="0" err="1" smtClean="0">
                <a:solidFill>
                  <a:schemeClr val="tx1"/>
                </a:solidFill>
              </a:rPr>
              <a:t>Antanaclasis</a:t>
            </a:r>
            <a:endParaRPr lang="en-US" sz="3600" dirty="0" smtClean="0">
              <a:solidFill>
                <a:schemeClr val="tx1"/>
              </a:solidFill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en-US" sz="3600" dirty="0" err="1" smtClean="0">
                <a:solidFill>
                  <a:schemeClr val="tx1"/>
                </a:solidFill>
              </a:rPr>
              <a:t>Antanagoge</a:t>
            </a:r>
            <a:endParaRPr lang="en-US" sz="3600" dirty="0" smtClean="0">
              <a:solidFill>
                <a:schemeClr val="tx1"/>
              </a:solidFill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en-US" sz="3600" dirty="0" err="1" smtClean="0">
                <a:solidFill>
                  <a:schemeClr val="tx1"/>
                </a:solidFill>
              </a:rPr>
              <a:t>Antimetabole</a:t>
            </a:r>
            <a:r>
              <a:rPr lang="en-US" sz="3600" dirty="0" smtClean="0">
                <a:solidFill>
                  <a:schemeClr val="tx1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250207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7620000" cy="1143000"/>
          </a:xfrm>
        </p:spPr>
        <p:txBody>
          <a:bodyPr/>
          <a:lstStyle/>
          <a:p>
            <a:pPr algn="ctr"/>
            <a:r>
              <a:rPr lang="en-US" dirty="0" smtClean="0"/>
              <a:t>Anaphora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295400"/>
            <a:ext cx="7620000" cy="4800600"/>
          </a:xfrm>
        </p:spPr>
        <p:txBody>
          <a:bodyPr/>
          <a:lstStyle/>
          <a:p>
            <a:r>
              <a:rPr lang="en-US" dirty="0" smtClean="0"/>
              <a:t>[uh-</a:t>
            </a:r>
            <a:r>
              <a:rPr lang="en-US" dirty="0" err="1" smtClean="0"/>
              <a:t>naf</a:t>
            </a:r>
            <a:r>
              <a:rPr lang="en-US" dirty="0" smtClean="0"/>
              <a:t>-</a:t>
            </a:r>
            <a:r>
              <a:rPr lang="en-US" dirty="0" err="1" smtClean="0"/>
              <a:t>er</a:t>
            </a:r>
            <a:r>
              <a:rPr lang="en-US" dirty="0" smtClean="0"/>
              <a:t>-uh]</a:t>
            </a:r>
          </a:p>
          <a:p>
            <a:r>
              <a:rPr lang="en-US" dirty="0"/>
              <a:t>F</a:t>
            </a:r>
            <a:r>
              <a:rPr lang="en-US" dirty="0" smtClean="0"/>
              <a:t>rom </a:t>
            </a:r>
            <a:r>
              <a:rPr lang="en-US" dirty="0"/>
              <a:t>the Greek, “carrying back</a:t>
            </a:r>
            <a:r>
              <a:rPr lang="en-US" dirty="0" smtClean="0"/>
              <a:t>”</a:t>
            </a:r>
          </a:p>
          <a:p>
            <a:r>
              <a:rPr lang="en-US" dirty="0"/>
              <a:t>R</a:t>
            </a:r>
            <a:r>
              <a:rPr lang="en-US" dirty="0" smtClean="0"/>
              <a:t>hetorical term for the repetition of a word or phrase at the beginning of a successive clauses</a:t>
            </a:r>
          </a:p>
          <a:p>
            <a:r>
              <a:rPr lang="en-US" dirty="0" smtClean="0"/>
              <a:t>Ex: I need to go to the bank, I need to do the laundry, and I need to clean my room.</a:t>
            </a:r>
          </a:p>
          <a:p>
            <a:r>
              <a:rPr lang="en-US" dirty="0" smtClean="0"/>
              <a:t>Ex: I went to the mall. Then I went to my friend’s house and I went to bed.</a:t>
            </a:r>
          </a:p>
          <a:p>
            <a:r>
              <a:rPr lang="en-US" dirty="0" smtClean="0"/>
              <a:t>Ex: Beautiful place, beautiful home, and a beautiful family.</a:t>
            </a:r>
          </a:p>
          <a:p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6327" y="4724400"/>
            <a:ext cx="1990725" cy="199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309135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7620000" cy="756718"/>
          </a:xfrm>
        </p:spPr>
        <p:txBody>
          <a:bodyPr/>
          <a:lstStyle/>
          <a:p>
            <a:pPr algn="ctr"/>
            <a:r>
              <a:rPr lang="en-US" dirty="0" smtClean="0"/>
              <a:t>Anecdote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7620000" cy="37338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[an-</a:t>
            </a:r>
            <a:r>
              <a:rPr lang="en-US" dirty="0" err="1" smtClean="0"/>
              <a:t>ik</a:t>
            </a:r>
            <a:r>
              <a:rPr lang="en-US" dirty="0" smtClean="0"/>
              <a:t>-</a:t>
            </a:r>
            <a:r>
              <a:rPr lang="en-US" dirty="0" err="1" smtClean="0"/>
              <a:t>doht</a:t>
            </a:r>
            <a:r>
              <a:rPr lang="en-US" dirty="0" smtClean="0"/>
              <a:t>]</a:t>
            </a:r>
          </a:p>
          <a:p>
            <a:r>
              <a:rPr lang="en-US" dirty="0"/>
              <a:t>F</a:t>
            </a:r>
            <a:r>
              <a:rPr lang="en-US" dirty="0" smtClean="0"/>
              <a:t>rom Greek, a-, an- “not” , </a:t>
            </a:r>
            <a:r>
              <a:rPr lang="en-US" dirty="0" err="1" smtClean="0"/>
              <a:t>ekdotos</a:t>
            </a:r>
            <a:r>
              <a:rPr lang="en-US" dirty="0" smtClean="0"/>
              <a:t> “published”</a:t>
            </a:r>
          </a:p>
          <a:p>
            <a:r>
              <a:rPr lang="en-US" dirty="0" smtClean="0"/>
              <a:t>A short account of a particular incident or event, especially of an interesting or amusing nature</a:t>
            </a:r>
          </a:p>
          <a:p>
            <a:r>
              <a:rPr lang="en-US" dirty="0" smtClean="0"/>
              <a:t>Ex: A student giving a speech about vacations, shared a story about her trip to Hawaii.</a:t>
            </a:r>
          </a:p>
          <a:p>
            <a:r>
              <a:rPr lang="en-US" dirty="0" smtClean="0"/>
              <a:t>Ex: When telling his son how to propose to his girlfriend, the father told him the story of his proposal to his wife.</a:t>
            </a:r>
          </a:p>
          <a:p>
            <a:r>
              <a:rPr lang="en-US" dirty="0" smtClean="0"/>
              <a:t>Ex: The teacher shared a story about a drinking and driving incident to his son who just got his permit.</a:t>
            </a:r>
          </a:p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4389657"/>
            <a:ext cx="2133600" cy="2143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62206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7620000" cy="808038"/>
          </a:xfrm>
        </p:spPr>
        <p:txBody>
          <a:bodyPr/>
          <a:lstStyle/>
          <a:p>
            <a:pPr algn="ctr"/>
            <a:r>
              <a:rPr lang="en-US" dirty="0" err="1" smtClean="0"/>
              <a:t>Antanaclasis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7620000" cy="4800600"/>
          </a:xfrm>
        </p:spPr>
        <p:txBody>
          <a:bodyPr/>
          <a:lstStyle/>
          <a:p>
            <a:r>
              <a:rPr lang="en-US" dirty="0"/>
              <a:t>[</a:t>
            </a:r>
            <a:r>
              <a:rPr lang="en-US" dirty="0" smtClean="0"/>
              <a:t>ant-an-uh-</a:t>
            </a:r>
            <a:r>
              <a:rPr lang="en-US" dirty="0" err="1" smtClean="0"/>
              <a:t>klasis</a:t>
            </a:r>
            <a:r>
              <a:rPr lang="en-US" dirty="0" smtClean="0"/>
              <a:t>]</a:t>
            </a:r>
          </a:p>
          <a:p>
            <a:r>
              <a:rPr lang="en-US" dirty="0" smtClean="0"/>
              <a:t>From Greek “reflection, bonding, breaking against”</a:t>
            </a:r>
          </a:p>
          <a:p>
            <a:r>
              <a:rPr lang="en-US" dirty="0" smtClean="0"/>
              <a:t>A figure which consists in repeating the same word in a different sense</a:t>
            </a:r>
          </a:p>
          <a:p>
            <a:r>
              <a:rPr lang="en-US" dirty="0" smtClean="0"/>
              <a:t>Ex: If we don’t go to the mall, you don’t go to the mall.</a:t>
            </a:r>
          </a:p>
          <a:p>
            <a:r>
              <a:rPr lang="en-US" dirty="0" smtClean="0"/>
              <a:t>Ex: While we live, let us live. (1)</a:t>
            </a:r>
          </a:p>
          <a:p>
            <a:r>
              <a:rPr lang="en-US" dirty="0" smtClean="0"/>
              <a:t>Ex: Live and let live.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9191" y="3810000"/>
            <a:ext cx="2076450" cy="27721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216181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7620000" cy="884238"/>
          </a:xfrm>
        </p:spPr>
        <p:txBody>
          <a:bodyPr/>
          <a:lstStyle/>
          <a:p>
            <a:pPr algn="ctr"/>
            <a:r>
              <a:rPr lang="en-US" dirty="0" err="1" smtClean="0"/>
              <a:t>Antanagoge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990600"/>
            <a:ext cx="7620000" cy="4800600"/>
          </a:xfrm>
        </p:spPr>
        <p:txBody>
          <a:bodyPr/>
          <a:lstStyle/>
          <a:p>
            <a:r>
              <a:rPr lang="en-US" dirty="0" smtClean="0"/>
              <a:t>An’-tan-</a:t>
            </a:r>
            <a:r>
              <a:rPr lang="en-US" dirty="0" err="1" smtClean="0"/>
              <a:t>na</a:t>
            </a:r>
            <a:r>
              <a:rPr lang="en-US" dirty="0" smtClean="0"/>
              <a:t>’-go-gee</a:t>
            </a:r>
          </a:p>
          <a:p>
            <a:r>
              <a:rPr lang="en-US" dirty="0" smtClean="0"/>
              <a:t>From Greek. Ant “against” and anagoge “a leading up”</a:t>
            </a:r>
          </a:p>
          <a:p>
            <a:r>
              <a:rPr lang="en-US" dirty="0" smtClean="0"/>
              <a:t>The contradiction of a negative comment with a positive one</a:t>
            </a:r>
          </a:p>
          <a:p>
            <a:r>
              <a:rPr lang="en-US" dirty="0" smtClean="0"/>
              <a:t>Ex: When life gives you lemons, make lemonade. (1)</a:t>
            </a:r>
          </a:p>
          <a:p>
            <a:r>
              <a:rPr lang="en-US" dirty="0" smtClean="0"/>
              <a:t>Ex: I failed my test, but I will pass the next one.</a:t>
            </a:r>
          </a:p>
          <a:p>
            <a:r>
              <a:rPr lang="en-US" dirty="0" smtClean="0"/>
              <a:t>Ex: Hurricane Sandy caused a lot of damage, but at least it wasn’t like Katrina.</a:t>
            </a:r>
          </a:p>
          <a:p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3657600"/>
            <a:ext cx="2286000" cy="29375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853514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7620000" cy="884238"/>
          </a:xfrm>
        </p:spPr>
        <p:txBody>
          <a:bodyPr/>
          <a:lstStyle/>
          <a:p>
            <a:pPr algn="ctr"/>
            <a:r>
              <a:rPr lang="en-US" dirty="0" err="1" smtClean="0"/>
              <a:t>Antimetabole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7620000" cy="3124200"/>
          </a:xfrm>
        </p:spPr>
        <p:txBody>
          <a:bodyPr/>
          <a:lstStyle/>
          <a:p>
            <a:r>
              <a:rPr lang="en-US" dirty="0" smtClean="0"/>
              <a:t>An’-</a:t>
            </a:r>
            <a:r>
              <a:rPr lang="en-US" dirty="0" err="1" smtClean="0"/>
              <a:t>ti</a:t>
            </a:r>
            <a:r>
              <a:rPr lang="en-US" dirty="0" smtClean="0"/>
              <a:t>’-me’-tab’-o-’le</a:t>
            </a:r>
          </a:p>
          <a:p>
            <a:r>
              <a:rPr lang="en-US" dirty="0" smtClean="0"/>
              <a:t>From Greek, anti “in opposite direction” and </a:t>
            </a:r>
            <a:r>
              <a:rPr lang="en-US" dirty="0" err="1" smtClean="0"/>
              <a:t>metabole</a:t>
            </a:r>
            <a:r>
              <a:rPr lang="en-US" dirty="0" smtClean="0"/>
              <a:t> “turning about”</a:t>
            </a:r>
          </a:p>
          <a:p>
            <a:r>
              <a:rPr lang="en-US" dirty="0" smtClean="0"/>
              <a:t>Reversal of repeated words or phrases </a:t>
            </a:r>
          </a:p>
          <a:p>
            <a:r>
              <a:rPr lang="en-US" dirty="0" smtClean="0"/>
              <a:t>Ex: When the going gets tough, the tough gets going. (1)</a:t>
            </a:r>
          </a:p>
          <a:p>
            <a:r>
              <a:rPr lang="en-US" dirty="0" smtClean="0"/>
              <a:t>Ex: My friend doesn’t annoy you, you annoy my friend.</a:t>
            </a:r>
          </a:p>
          <a:p>
            <a:r>
              <a:rPr lang="en-US" dirty="0" smtClean="0"/>
              <a:t>Ex: Your sister wasn’t talking about you, you were talking about my sister.</a:t>
            </a:r>
          </a:p>
          <a:p>
            <a:endParaRPr lang="en-US" dirty="0" smtClean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4043415"/>
            <a:ext cx="3505200" cy="23601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225955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(1) Rhetoric.byu.edu</a:t>
            </a:r>
          </a:p>
          <a:p>
            <a:r>
              <a:rPr lang="en-US" dirty="0" smtClean="0"/>
              <a:t>(2) Dailywritingtips.com</a:t>
            </a:r>
          </a:p>
          <a:p>
            <a:r>
              <a:rPr lang="en-US" dirty="0" smtClean="0"/>
              <a:t>(3) About.com</a:t>
            </a:r>
          </a:p>
          <a:p>
            <a:r>
              <a:rPr lang="en-US" dirty="0" smtClean="0"/>
              <a:t>(4) Dictionary.com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960682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</Template>
  <TotalTime>52</TotalTime>
  <Words>431</Words>
  <Application>Microsoft Office PowerPoint</Application>
  <PresentationFormat>On-screen Show (4:3)</PresentationFormat>
  <Paragraphs>46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Adjacency</vt:lpstr>
      <vt:lpstr>Rhetorical Devices</vt:lpstr>
      <vt:lpstr>Anaphora</vt:lpstr>
      <vt:lpstr>Anecdote</vt:lpstr>
      <vt:lpstr>Antanaclasis</vt:lpstr>
      <vt:lpstr>Antanagoge</vt:lpstr>
      <vt:lpstr>Antimetabole</vt:lpstr>
      <vt:lpstr>Sources</vt:lpstr>
    </vt:vector>
  </TitlesOfParts>
  <Company>Norwich Free Academy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Rhetorical Devices</dc:title>
  <dc:creator>20130241</dc:creator>
  <cp:lastModifiedBy>CLAIRE DOWD</cp:lastModifiedBy>
  <cp:revision>6</cp:revision>
  <dcterms:created xsi:type="dcterms:W3CDTF">2012-11-13T14:58:01Z</dcterms:created>
  <dcterms:modified xsi:type="dcterms:W3CDTF">2012-11-15T15:38:23Z</dcterms:modified>
</cp:coreProperties>
</file>