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9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C1305-78DE-401D-A86D-1FDAD98DCFC1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6A843-DEB4-408E-BD80-527D329E6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1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6A843-DEB4-408E-BD80-527D329E6E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82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EB41D6D-3B18-4ECE-BEDC-A9CCF07546C5}" type="datetimeFigureOut">
              <a:rPr lang="en-US" smtClean="0"/>
              <a:t>11/15/2012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867B7B-33FF-422E-B8D7-561BA036DB7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ep-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dictionary.reference.com/browse/-sis" TargetMode="External"/><Relationship Id="rId4" Type="http://schemas.openxmlformats.org/officeDocument/2006/relationships/hyperlink" Target="http://dictionary.reference.com/browse/ana-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merriam-webster.com/dictionary/epizeuxi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28600"/>
            <a:ext cx="66062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extrusionH="400050" prstMaterial="dkEdge">
              <a:bevelT w="38100" h="38100" prst="angle"/>
            </a:sp3d>
          </a:bodyPr>
          <a:lstStyle/>
          <a:p>
            <a:pPr algn="ctr"/>
            <a:r>
              <a:rPr lang="en-US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Enumeratio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4343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Pronounciation</a:t>
            </a:r>
            <a:r>
              <a:rPr lang="en-US" sz="1600" dirty="0" smtClean="0"/>
              <a:t>:</a:t>
            </a:r>
            <a:r>
              <a:rPr lang="en-US" sz="1600" dirty="0" smtClean="0">
                <a:effectLst/>
              </a:rPr>
              <a:t> </a:t>
            </a:r>
          </a:p>
          <a:p>
            <a:r>
              <a:rPr lang="en-US" sz="1600" dirty="0" smtClean="0"/>
              <a:t>	</a:t>
            </a:r>
            <a:r>
              <a:rPr lang="en-US" sz="1600" dirty="0" smtClean="0">
                <a:effectLst/>
              </a:rPr>
              <a:t>\</a:t>
            </a:r>
            <a:r>
              <a:rPr lang="en-US" sz="1600" dirty="0" err="1" smtClean="0">
                <a:effectLst/>
              </a:rPr>
              <a:t>i</a:t>
            </a:r>
            <a:r>
              <a:rPr lang="en-US" sz="1600" dirty="0" smtClean="0">
                <a:effectLst/>
              </a:rPr>
              <a:t>-ˈn(y)ü-</a:t>
            </a:r>
            <a:r>
              <a:rPr lang="en-US" sz="1600" dirty="0" err="1" smtClean="0">
                <a:effectLst/>
              </a:rPr>
              <a:t>mə</a:t>
            </a:r>
            <a:r>
              <a:rPr lang="en-US" sz="1600" dirty="0" smtClean="0">
                <a:effectLst/>
              </a:rPr>
              <a:t>-ˌ</a:t>
            </a:r>
            <a:r>
              <a:rPr lang="en-US" sz="1600" dirty="0" err="1" smtClean="0">
                <a:effectLst/>
              </a:rPr>
              <a:t>rāt</a:t>
            </a:r>
            <a:r>
              <a:rPr lang="en-US" sz="1600" dirty="0" smtClean="0">
                <a:effectLst/>
              </a:rPr>
              <a:t>-o\</a:t>
            </a:r>
          </a:p>
          <a:p>
            <a:r>
              <a:rPr lang="en-US" sz="1600" b="1" dirty="0" smtClean="0"/>
              <a:t>Definition: </a:t>
            </a:r>
          </a:p>
          <a:p>
            <a:r>
              <a:rPr lang="en-US" sz="1600" b="1" dirty="0">
                <a:effectLst/>
              </a:rPr>
              <a:t>	</a:t>
            </a:r>
            <a:r>
              <a:rPr lang="en-US" sz="1600" dirty="0" smtClean="0"/>
              <a:t>To detail parts, causes, effects, or consequences to make a point more forcibly.(www. </a:t>
            </a:r>
            <a:r>
              <a:rPr lang="en-US" sz="1600" dirty="0"/>
              <a:t>v</a:t>
            </a:r>
            <a:r>
              <a:rPr lang="en-US" sz="1600" dirty="0" smtClean="0"/>
              <a:t>irtualsalt.com)</a:t>
            </a:r>
          </a:p>
          <a:p>
            <a:r>
              <a:rPr lang="en-US" sz="1600" b="1" dirty="0" smtClean="0">
                <a:effectLst/>
              </a:rPr>
              <a:t>Etymology:</a:t>
            </a:r>
            <a:endParaRPr lang="en-US" sz="1600" dirty="0" smtClean="0">
              <a:effectLst/>
            </a:endParaRPr>
          </a:p>
          <a:p>
            <a:pPr fontAlgn="t"/>
            <a:r>
              <a:rPr lang="en-US" sz="1600" dirty="0" smtClean="0">
                <a:effectLst/>
              </a:rPr>
              <a:t>	Latin </a:t>
            </a:r>
            <a:r>
              <a:rPr lang="en-US" sz="1600" i="1" dirty="0" err="1" smtClean="0">
                <a:effectLst/>
              </a:rPr>
              <a:t>enumeratus</a:t>
            </a:r>
            <a:r>
              <a:rPr lang="en-US" sz="1600" i="1" dirty="0" smtClean="0">
                <a:effectLst/>
              </a:rPr>
              <a:t>,</a:t>
            </a:r>
            <a:r>
              <a:rPr lang="en-US" sz="1600" dirty="0" smtClean="0">
                <a:effectLst/>
              </a:rPr>
              <a:t> past participle of </a:t>
            </a:r>
            <a:r>
              <a:rPr lang="en-US" sz="1600" i="1" dirty="0" err="1" smtClean="0">
                <a:effectLst/>
              </a:rPr>
              <a:t>enumerare</a:t>
            </a:r>
            <a:r>
              <a:rPr lang="en-US" sz="1600" i="1" dirty="0" smtClean="0">
                <a:effectLst/>
              </a:rPr>
              <a:t>,</a:t>
            </a:r>
            <a:r>
              <a:rPr lang="en-US" sz="1600" dirty="0" smtClean="0">
                <a:effectLst/>
              </a:rPr>
              <a:t> from </a:t>
            </a:r>
            <a:r>
              <a:rPr lang="en-US" sz="1600" i="1" dirty="0" smtClean="0">
                <a:effectLst/>
              </a:rPr>
              <a:t>e-</a:t>
            </a:r>
            <a:r>
              <a:rPr lang="en-US" sz="1600" dirty="0" smtClean="0">
                <a:effectLst/>
              </a:rPr>
              <a:t> + </a:t>
            </a:r>
            <a:r>
              <a:rPr lang="en-US" sz="1600" i="1" dirty="0" err="1" smtClean="0">
                <a:effectLst/>
              </a:rPr>
              <a:t>numerare</a:t>
            </a:r>
            <a:r>
              <a:rPr lang="en-US" sz="1600" dirty="0" smtClean="0">
                <a:effectLst/>
              </a:rPr>
              <a:t> to count, from </a:t>
            </a:r>
            <a:r>
              <a:rPr lang="en-US" sz="1600" i="1" dirty="0" err="1" smtClean="0">
                <a:effectLst/>
              </a:rPr>
              <a:t>numerus</a:t>
            </a:r>
            <a:r>
              <a:rPr lang="en-US" sz="1600" dirty="0" smtClean="0">
                <a:effectLst/>
              </a:rPr>
              <a:t> number First Known Use: 1616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09800"/>
            <a:ext cx="3352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Examples:</a:t>
            </a:r>
            <a:r>
              <a:rPr lang="en-US" b="1" dirty="0" smtClean="0">
                <a:effectLst/>
              </a:rPr>
              <a:t> </a:t>
            </a:r>
          </a:p>
          <a:p>
            <a:r>
              <a:rPr lang="en-US" dirty="0"/>
              <a:t>	</a:t>
            </a:r>
            <a:r>
              <a:rPr lang="en-US" dirty="0" smtClean="0">
                <a:effectLst/>
              </a:rPr>
              <a:t>First, we go to the store, second, we buy food. Third, we eat the food.</a:t>
            </a:r>
          </a:p>
          <a:p>
            <a:r>
              <a:rPr lang="en-US" dirty="0" smtClean="0"/>
              <a:t>	I love dogs, cats, pigs, horses, fish, cows, lizards, deer, lions, tigers, bears</a:t>
            </a:r>
          </a:p>
          <a:p>
            <a:r>
              <a:rPr lang="en-US" dirty="0"/>
              <a:t>	</a:t>
            </a:r>
            <a:r>
              <a:rPr lang="en-US" dirty="0" smtClean="0"/>
              <a:t>When the new </a:t>
            </a:r>
            <a:r>
              <a:rPr lang="en-US" dirty="0" err="1" smtClean="0"/>
              <a:t>Walmart</a:t>
            </a:r>
            <a:r>
              <a:rPr lang="en-US" dirty="0" smtClean="0"/>
              <a:t> opened it lead to job opportunities, tax cuts, people moved into the town	</a:t>
            </a:r>
            <a:endParaRPr lang="en-US" dirty="0"/>
          </a:p>
        </p:txBody>
      </p:sp>
      <p:sp>
        <p:nvSpPr>
          <p:cNvPr id="7" name="AutoShape 2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theproductivitypro.com/blog/wp-content/uploads/2012/09/to_do_list_tod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81" y="4601767"/>
            <a:ext cx="3145919" cy="210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5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2126" y="228600"/>
            <a:ext cx="71128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extrusionH="400050" prstMaterial="dkEdge">
              <a:bevelT w="38100" h="38100" prst="angle"/>
            </a:sp3d>
          </a:bodyPr>
          <a:lstStyle/>
          <a:p>
            <a:pPr algn="ctr"/>
            <a:r>
              <a:rPr lang="en-US" sz="8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Epanalepsis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434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Pronounciation</a:t>
            </a:r>
            <a:r>
              <a:rPr lang="en-US" sz="1600" dirty="0" smtClean="0"/>
              <a:t>:</a:t>
            </a:r>
            <a:r>
              <a:rPr lang="en-US" sz="1600" dirty="0" smtClean="0">
                <a:effectLst/>
              </a:rPr>
              <a:t> </a:t>
            </a:r>
          </a:p>
          <a:p>
            <a:r>
              <a:rPr lang="en-US" sz="1600" dirty="0"/>
              <a:t>	</a:t>
            </a:r>
            <a:r>
              <a:rPr lang="en-US" sz="1600" dirty="0" smtClean="0">
                <a:effectLst/>
              </a:rPr>
              <a:t>[</a:t>
            </a:r>
            <a:r>
              <a:rPr lang="en-US" sz="1600" dirty="0" err="1" smtClean="0">
                <a:effectLst/>
              </a:rPr>
              <a:t>ep</a:t>
            </a:r>
            <a:r>
              <a:rPr lang="en-US" sz="1600" dirty="0" smtClean="0">
                <a:effectLst/>
              </a:rPr>
              <a:t>-uh-</a:t>
            </a:r>
            <a:r>
              <a:rPr lang="en-US" sz="1600" dirty="0" err="1" smtClean="0">
                <a:effectLst/>
              </a:rPr>
              <a:t>nuh</a:t>
            </a:r>
            <a:r>
              <a:rPr lang="en-US" sz="1600" dirty="0" smtClean="0">
                <a:effectLst/>
              </a:rPr>
              <a:t>-</a:t>
            </a:r>
            <a:r>
              <a:rPr lang="en-US" sz="1600" dirty="0" err="1" smtClean="0">
                <a:effectLst/>
              </a:rPr>
              <a:t>lep</a:t>
            </a:r>
            <a:r>
              <a:rPr lang="en-US" sz="1600" dirty="0" smtClean="0">
                <a:effectLst/>
              </a:rPr>
              <a:t>-sis]</a:t>
            </a:r>
          </a:p>
          <a:p>
            <a:r>
              <a:rPr lang="en-US" sz="1600" b="1" dirty="0" smtClean="0"/>
              <a:t>Definition: </a:t>
            </a:r>
          </a:p>
          <a:p>
            <a:r>
              <a:rPr lang="en-US" sz="1600" dirty="0" smtClean="0"/>
              <a:t>	Repeats </a:t>
            </a:r>
            <a:r>
              <a:rPr lang="en-US" sz="1600" dirty="0"/>
              <a:t>the beginning word of a clause or sentence at the end. The beginning and the end are the two positions of strongest emphasis in a sentence, so by having the same word in both places, you call special attention to it </a:t>
            </a:r>
            <a:endParaRPr lang="en-US" sz="1600" dirty="0" smtClean="0"/>
          </a:p>
          <a:p>
            <a:r>
              <a:rPr lang="en-US" sz="1600" b="1" dirty="0" smtClean="0">
                <a:effectLst/>
              </a:rPr>
              <a:t>Etymology:</a:t>
            </a:r>
            <a:endParaRPr lang="en-US" sz="1600" dirty="0" smtClean="0">
              <a:effectLst/>
            </a:endParaRPr>
          </a:p>
          <a:p>
            <a:pPr fontAlgn="t"/>
            <a:r>
              <a:rPr lang="en-US" sz="1600" dirty="0" smtClean="0"/>
              <a:t>	1575–85;</a:t>
            </a:r>
          </a:p>
          <a:p>
            <a:pPr fontAlgn="t"/>
            <a:r>
              <a:rPr lang="en-US" sz="1600" dirty="0" smtClean="0">
                <a:effectLst/>
              </a:rPr>
              <a:t> &lt; </a:t>
            </a:r>
            <a:r>
              <a:rPr lang="en-US" sz="1600" dirty="0" smtClean="0"/>
              <a:t>Greek</a:t>
            </a:r>
            <a:r>
              <a:rPr lang="en-US" sz="1600" dirty="0" smtClean="0">
                <a:effectLst/>
              </a:rPr>
              <a:t> </a:t>
            </a:r>
            <a:r>
              <a:rPr lang="en-US" sz="1600" dirty="0" err="1" smtClean="0">
                <a:effectLst/>
              </a:rPr>
              <a:t>epanálēpsis</a:t>
            </a:r>
            <a:endParaRPr lang="en-US" sz="1600" dirty="0" smtClean="0">
              <a:effectLst/>
            </a:endParaRPr>
          </a:p>
          <a:p>
            <a:pPr fontAlgn="t"/>
            <a:r>
              <a:rPr lang="en-US" sz="1600" dirty="0" smtClean="0">
                <a:effectLst/>
              </a:rPr>
              <a:t> literally, resumption, </a:t>
            </a:r>
          </a:p>
          <a:p>
            <a:pPr fontAlgn="t"/>
            <a:r>
              <a:rPr lang="en-US" sz="1600" dirty="0" smtClean="0"/>
              <a:t>taking</a:t>
            </a:r>
            <a:r>
              <a:rPr lang="en-US" sz="1600" dirty="0" smtClean="0">
                <a:effectLst/>
              </a:rPr>
              <a:t> up </a:t>
            </a:r>
            <a:r>
              <a:rPr lang="en-US" sz="1600" dirty="0"/>
              <a:t>again,</a:t>
            </a:r>
            <a:r>
              <a:rPr lang="en-US" sz="1600" dirty="0" smtClean="0">
                <a:effectLst/>
              </a:rPr>
              <a:t> </a:t>
            </a:r>
          </a:p>
          <a:p>
            <a:pPr fontAlgn="t"/>
            <a:r>
              <a:rPr lang="en-US" sz="1600" dirty="0" smtClean="0"/>
              <a:t>equivalent</a:t>
            </a:r>
            <a:r>
              <a:rPr lang="en-US" sz="1600" dirty="0" smtClean="0">
                <a:effectLst/>
              </a:rPr>
              <a:t> </a:t>
            </a:r>
            <a:r>
              <a:rPr lang="en-US" sz="1600" dirty="0"/>
              <a:t>to</a:t>
            </a:r>
            <a:r>
              <a:rPr lang="en-US" sz="1600" dirty="0" smtClean="0">
                <a:effectLst/>
              </a:rPr>
              <a:t> </a:t>
            </a:r>
          </a:p>
          <a:p>
            <a:pPr fontAlgn="t"/>
            <a:r>
              <a:rPr lang="en-US" sz="1600" dirty="0" err="1" smtClean="0"/>
              <a:t>ep</a:t>
            </a:r>
            <a:r>
              <a:rPr lang="en-US" sz="1600" dirty="0" smtClean="0"/>
              <a:t>-</a:t>
            </a:r>
            <a:r>
              <a:rPr lang="en-US" sz="1600" dirty="0" smtClean="0">
                <a:effectLst/>
              </a:rPr>
              <a:t> </a:t>
            </a:r>
            <a:r>
              <a:rPr lang="en-US" sz="1600" b="0" i="0" dirty="0" err="1" smtClean="0">
                <a:effectLst/>
                <a:hlinkClick r:id="rId3" action="ppaction://hlinkfile"/>
              </a:rPr>
              <a:t>ep</a:t>
            </a:r>
            <a:r>
              <a:rPr lang="en-US" sz="1600" b="0" i="0" dirty="0" smtClean="0">
                <a:effectLst/>
                <a:hlinkClick r:id="rId3" action="ppaction://hlinkfile"/>
              </a:rPr>
              <a:t>-</a:t>
            </a:r>
            <a:r>
              <a:rPr lang="en-US" sz="1600" dirty="0" smtClean="0">
                <a:effectLst/>
              </a:rPr>
              <a:t> + </a:t>
            </a:r>
            <a:r>
              <a:rPr lang="en-US" sz="1600" dirty="0" err="1"/>
              <a:t>ana</a:t>
            </a:r>
            <a:r>
              <a:rPr lang="en-US" sz="1600" dirty="0"/>
              <a:t>-</a:t>
            </a:r>
            <a:r>
              <a:rPr lang="en-US" sz="1600" dirty="0" smtClean="0">
                <a:effectLst/>
              </a:rPr>
              <a:t> </a:t>
            </a:r>
            <a:r>
              <a:rPr lang="en-US" sz="1600" b="0" i="0" dirty="0" err="1" smtClean="0">
                <a:effectLst/>
                <a:hlinkClick r:id="rId4" action="ppaction://hlinkfile"/>
              </a:rPr>
              <a:t>ana</a:t>
            </a:r>
            <a:r>
              <a:rPr lang="en-US" sz="1600" b="0" i="0" dirty="0" smtClean="0">
                <a:effectLst/>
                <a:hlinkClick r:id="rId4" action="ppaction://hlinkfile"/>
              </a:rPr>
              <a:t>-</a:t>
            </a:r>
            <a:r>
              <a:rPr lang="en-US" sz="1600" dirty="0" smtClean="0">
                <a:effectLst/>
              </a:rPr>
              <a:t> + </a:t>
            </a:r>
          </a:p>
          <a:p>
            <a:pPr fontAlgn="t"/>
            <a:r>
              <a:rPr lang="en-US" sz="1600" dirty="0" err="1" smtClean="0">
                <a:effectLst/>
              </a:rPr>
              <a:t>lêpsis</a:t>
            </a:r>
            <a:r>
              <a:rPr lang="en-US" sz="1600" dirty="0" smtClean="0">
                <a:effectLst/>
              </a:rPr>
              <a:t> </a:t>
            </a:r>
            <a:r>
              <a:rPr lang="en-US" sz="1600" dirty="0"/>
              <a:t>taking</a:t>
            </a:r>
            <a:r>
              <a:rPr lang="en-US" sz="1600" dirty="0" smtClean="0">
                <a:effectLst/>
              </a:rPr>
              <a:t> hold </a:t>
            </a:r>
          </a:p>
          <a:p>
            <a:pPr fontAlgn="t"/>
            <a:r>
              <a:rPr lang="en-US" sz="1600" dirty="0" smtClean="0">
                <a:effectLst/>
              </a:rPr>
              <a:t>( </a:t>
            </a:r>
            <a:r>
              <a:rPr lang="en-US" sz="1600" dirty="0" err="1" smtClean="0">
                <a:effectLst/>
              </a:rPr>
              <a:t>lēp</a:t>
            </a:r>
            <a:r>
              <a:rPr lang="en-US" sz="1600" dirty="0" smtClean="0">
                <a:effectLst/>
              </a:rPr>
              <a:t>-, variant stem </a:t>
            </a:r>
          </a:p>
          <a:p>
            <a:pPr fontAlgn="t"/>
            <a:r>
              <a:rPr lang="en-US" sz="1600" dirty="0" smtClean="0">
                <a:effectLst/>
              </a:rPr>
              <a:t>of </a:t>
            </a:r>
            <a:r>
              <a:rPr lang="en-US" sz="1600" dirty="0" err="1" smtClean="0">
                <a:effectLst/>
              </a:rPr>
              <a:t>lambánein</a:t>
            </a:r>
            <a:r>
              <a:rPr lang="en-US" sz="1600" dirty="0" smtClean="0">
                <a:effectLst/>
              </a:rPr>
              <a:t> to take</a:t>
            </a:r>
          </a:p>
          <a:p>
            <a:pPr fontAlgn="t"/>
            <a:r>
              <a:rPr lang="en-US" sz="1600" dirty="0" smtClean="0">
                <a:effectLst/>
              </a:rPr>
              <a:t> + </a:t>
            </a:r>
            <a:r>
              <a:rPr lang="en-US" sz="1600" dirty="0"/>
              <a:t>-sis</a:t>
            </a:r>
            <a:r>
              <a:rPr lang="en-US" sz="1600" dirty="0" smtClean="0">
                <a:effectLst/>
              </a:rPr>
              <a:t> </a:t>
            </a:r>
            <a:r>
              <a:rPr lang="en-US" sz="1600" b="0" i="0" dirty="0" smtClean="0">
                <a:effectLst/>
                <a:hlinkClick r:id="rId5" action="ppaction://hlinkfile"/>
              </a:rPr>
              <a:t>–sis</a:t>
            </a:r>
            <a:r>
              <a:rPr lang="en-US" sz="1600" dirty="0" smtClean="0"/>
              <a:t>) </a:t>
            </a:r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09800"/>
            <a:ext cx="33528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Examples:</a:t>
            </a:r>
            <a:r>
              <a:rPr lang="en-US" b="1" dirty="0" smtClean="0">
                <a:effectLst/>
              </a:rPr>
              <a:t> </a:t>
            </a:r>
          </a:p>
          <a:p>
            <a:r>
              <a:rPr lang="en-US" dirty="0" smtClean="0"/>
              <a:t>	Water </a:t>
            </a:r>
            <a:r>
              <a:rPr lang="en-US" dirty="0"/>
              <a:t>alone dug this giant canyon; yes, just plain water </a:t>
            </a:r>
            <a:r>
              <a:rPr lang="en-US" sz="800" dirty="0" smtClean="0"/>
              <a:t>2</a:t>
            </a:r>
            <a:r>
              <a:rPr lang="en-US" dirty="0" smtClean="0"/>
              <a:t>	</a:t>
            </a:r>
          </a:p>
          <a:p>
            <a:r>
              <a:rPr lang="en-US" dirty="0"/>
              <a:t>	 To report that your committee </a:t>
            </a:r>
            <a:r>
              <a:rPr lang="en-US" dirty="0" smtClean="0"/>
              <a:t>is still </a:t>
            </a:r>
            <a:r>
              <a:rPr lang="en-US" dirty="0"/>
              <a:t>investigating the matter is to tell me that you have nothing to report.</a:t>
            </a:r>
          </a:p>
          <a:p>
            <a:r>
              <a:rPr lang="en-US" dirty="0" smtClean="0"/>
              <a:t>	</a:t>
            </a:r>
            <a:r>
              <a:rPr lang="en-US" dirty="0"/>
              <a:t> A minimum wage that is not a livable wage can never be a minimum wage.”</a:t>
            </a:r>
            <a:endParaRPr lang="en-US" dirty="0" smtClean="0"/>
          </a:p>
          <a:p>
            <a:r>
              <a:rPr lang="en-US" dirty="0"/>
              <a:t>— Ralph </a:t>
            </a:r>
            <a:r>
              <a:rPr lang="en-US" dirty="0" smtClean="0"/>
              <a:t>Nader</a:t>
            </a:r>
            <a:r>
              <a:rPr lang="en-US" sz="800" dirty="0" smtClean="0"/>
              <a:t>3</a:t>
            </a:r>
            <a:r>
              <a:rPr lang="en-US" dirty="0" smtClean="0"/>
              <a:t> </a:t>
            </a:r>
            <a:endParaRPr lang="en-US" sz="800" dirty="0" smtClean="0"/>
          </a:p>
          <a:p>
            <a:endParaRPr lang="en-US" dirty="0"/>
          </a:p>
        </p:txBody>
      </p:sp>
      <p:sp>
        <p:nvSpPr>
          <p:cNvPr id="7" name="AutoShape 2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data:image/jpeg;base64,/9j/4AAQSkZJRgABAQAAAQABAAD/2wCEAAkGBhQSERUUExQWFRQUFxYXGBcYGBYWGBUVFhgYFRgXFBcXHCYeFxojGRcVHy8iJCcpLCwsGB4xNTAqNSYrLCkBCQoKDgwOGQ8PGjUkHyIpNSs0KS4qMjUsNTA0NTE0MiwtKSosMzUtKTQpMTQ0LyksKTQpLCwtMCwsLDIsMCouLP/AABEIAPYAzQMBIgACEQEDEQH/xAAcAAACAgMBAQAAAAAAAAAAAAAABgUHAgMEAQj/xABOEAACAQIDAwUNAwgIBQUBAAABAgMAEQQSIQUGMQcTIkFRFDIzNGFxcnOBkbLC0hdToQgjQlKSscHRFRYkgqOzw/AlQ2KDojVkdJPhY//EABsBAQADAQEBAQAAAAAAAAAAAAADBAUGAgEH/8QANBEAAgIBAgQDBgUDBQAAAAAAAAECEQMEIQUSMUFRYXETIoGRobEGMkLB8XLh8BVSYpLR/9oADAMBAAIRAxEAPwBl3Q3WjxaO0jOpVgoyleFgdbg1P/Zrh/vJfen0Vp5M/AzesHwinOgFL7NcP95L70+ij7NcP95L70+im2igFL7NcP8AeS+9Poo+zXD/AHkvvT6KbaKAUvs1w/3kvvT6KPs1w/3kvvT6KbaKAUvs1w/3kvvT6KPs1w/3kvvT6KbaKAUvs1w/3kvvT6KPs1w/3kvvT6KbaKAUvs1w/wB5L70+ij7NcP8AeS+9PoptooBS+zXD/eS+9Poo+zXD/eS+9PoptooBS+zXD/eS+9Poo+zXD/eS+9PoptooBS+zXD/eS+9Poo+zXD/eS+9PoptooBS+zXD/AHkvvT6KPs1w/wB5L70+im2igFL7NcP95L70+ij7NcP95L70+im2igFL7NsP95L70+ikXbeBEOIkjUkqjWBNr8Adbeernqod7PHZ/T+VaAa+TPwM3rB8IpzpM5M/AzesHwinI0BC7O3zws7Osct2jVmYFWByrxIuNbeSuGblIwghaVGaRUZVYKpDDPexs9tNLX7SKp3Zm0TDiWfqPOofM6sn8QfZWzZ/iWK7c+H/AHyVmrVykvmdrP8AD+DFK221ca3Xd072+Ra+x+VDDYiZYVSVWc2BYLa9if0WJ6uypPC774OQOUnU82pdtHFlHE2K68Rwqt+TLuMzIsqt3VzhMTa5QAtwDY8e+6qWtuQnD4rERroA8if3C1x+Fq+vUzjBSdOyOPBdPn1OTBFSjypNW+qtpv0qqLtO+2E5hpxLmjRgrFVYkMRcC1r+3hUXPyq4JTbNI3mTh5Dciorky3fjlwDc4txJMW7O8AUfNSnu7u+MZj8sxBS7ZsrAEWXQdumg7NKllkyVGq3KGLSaJTzLJzNY2+6t9l28vFF24bErIiupurgMD2gi4pf2hyh4SGR43ds8ZsQEbjroDwPCp/BYRYo0jW+VFCi+psosLmq05VNlrHzfN2Xnmcvc98wK5QL9mYnsqbLKUY2jO4fhw586x5Lp+D/s+xOPyrYUoWRZGsyKQQFID36QudQCPxFbZeU/CpGrsslmaRQAoOsRAP6Q4hlNIe291Y8PsuGcX56V1D9LMtrSHQdXAVAYtj3HAOrnJ/3Q/wD5VSWfJC0+tWdDg4VotRySgnyubju96Sf7rbyLfPKXhO5xP+cymQx5cozBgubUZrWtbr661LypYUxPKqykRsqsMqhhnDWPfWtdbceJFUz3WeZ5vqzl/blC124E/wBkxPp4f/UrwtXNv4fUtT4BpccOZ3+dLr+lyr7Ft7F5TsNiZkhVJVZzZSwW17E8QxPV2Vz7z8qMWFlMKRmV0NnObIqnsBsSSPNSlyY9xmZBKrd1ZyY21y2C6A2Nr991V27U3cgOPml7siLBpXMJHSzBWJW97aa+6plkySxppq2/8+JmT0ekxaucJ45csY7Lfd297XSPmPG6e+EWPQlAUdLZ0JBIvwII4g66+Sp+qX5IZSMcRfRonv5bFSKuip9PkeTGpMy+L6SGk1c8WPps18UFFFFTmUFFFFAFFFFAFVDvZ47P6fyrVvVUO9njs/p/KtANfJn4Gb1g+EU5Gk3kz8DN6wfCKcjQHzYcKXMrD/l3Y+bOF/ewrt2d4nivSw/75NP99lWRs3kzWF5y84aOaOSO2WxXOQQSSbEiwPCteyeSpFiljefOsuQgoLZWjJN+JB0JFqy46Wa+TO6zcd0801bpSi1t2VN/WyL5LMHhCQ7kd1K5KAkjo2sLDgf0qSd4sTzuLxDjXNLIf7uY2/C1Wtsjktiw8qyLNKShDKCFsCPMKX9mcnkccr89i4CrJKlgwDBnBUEgniDr5xXvJhnKEYutiDRcT02LUZs8XJuVUmvN2trpeBPckeOz4Jk64pGHsazD8SaReTdiNqR26+cB82VqsDk/3QkwXOFpkkSULbJe11vrfhwNYbC5M0wuKXELMzZSxCFRwYEatfqv2VIsU37NvsUZa/TQesjG2sn5dvW7vpux2qruWrjhfNL/AKdWJ/TUH30X/wBifzqG3w3MTaAiJlKGPNYgBgQ9vL5BrU2eLyY3GJn8Lzx0erhmzJ0r7eTQk7da+wMJf7xfw53+FKGKH9jg9ZP/AKVWyNhYJsNHs6TEKzRtoA6rJnux7251sx0qLn3H2fIEw8eLs6PJ0ecjdyzABly9oyfgarZMLk7TXSvsbej4nDDFRlCW03Pp2akv3KzlwVpinkzezJzn7q6cAR3JifTw/wC+SrIi3OwMmKGXFK0gj5po1ZCWKxGEtobg2F7dorbheSeFIpIzNIwkKG9lBUoSRbtuGIrytNK21XcnyccxckY5FJOodvB231+RC8lmDwhs7sO6ldigJI6OWwsOB/SqB2vscYja8sIkVecncXIOh1JFus308tP2xeS6HDyrKJpGKMGAOUDTtsKkDuBh+7O6wZBJn5ywIy5us2tfU68am9g5RjGSWz/z4mYuKYsWfNlxSl78XXTZ/G6j6bnBuLyenAyPLJIruVyrlBAVSbk68SbCnWisWkA4kCrUYqCpdDBzZsmfI8mR3J9zKisUkB4EHzG9ZV6IQooooAooooAqod7PHZ/T+Vat6qh3s8dn9P5VoBr5M/AzesHwinCdLqQNCQR28RSfyZ+Bm9YPhFOdAtihN8dldyy8zmZmtmY3JU5tQuvZx9te7c2bidnrEhmK84Gcc27gWOXjw1qU5TdoOm0jlOipHpYEag3uDx48a6+V9rnCN2xsfgP8ayckYpZGuq2P0HSZc0p6XHkdxnFyfe3Xe/Ugtsbfn5zDkTSBhFAT0iASUQ3te3n9tcePwBn2jJEGVTJiHXMe9BLnU1HS4d0dA/EhGGt+gwDL+B4VLYzZTYjaUkKkKZJ3AJvYDMx19lR7ze6/V0LaUNPBcsqXsn7yX1rv6fAlt4VnwBw8HdDBRA3SQtkJaSQjS/o68RpXdsXfDGQ4qGDENnVubBJN80ci9E3/AEj0gb8dCKh9/dnyYbuXDu+cRwey5ke9r+TKPZWrd2UjaGHXEXaxjAykEjMoMYOmo1Xy1NzNZK6br+DO9jHJo+dpSuEn03dfqXSnvur7+RF7G2McViBCrqmbMQzd6MoJ/hV/bEwJhw8UTNmaNFUsL2JAtcXqhth7vvjMTzKkKxzm7XtZderrq/NlYQxQRxscxRFUntIAF6m0cai3XxM78SZlPLCKndL8tdPO+9/Qp7e781tst1c7A/vCE/jeoHZmN/t0ct/+erk+eS5pj5XIsuPVv1okb2hmX+ApMWMhRJ1ZiPaoDfxqlkfLkfk7+x02jgsukg31njUPkpE9uhibY4y6fm1nmub2usbsL+S9qjXnmxBlneRmZArsSTfpOEGW3Cxb2WqV3Gw+Y4tv1cHiPxW386jdl+AxXq4/86OnWEU/BsOoajLKHVSxx+Dav52MOP3lln2QudiXixKpnuczKY3IzHrI4X8gqN2nvA8uBwyF2zRPMpNzcraMpft4keyueE/8Nk/+VF/lSVDMCND16+/rr5Ocq9Uj3pdNi5mkkuXJJr6r9y1sTvXiYJdnRq2ZJ4oc9wCWZjlY348CDSpv1sc4STIWZmkvISCctiSAtj6N/JpVobubGheDBzsgaWOBArHiAVB/ifeaROVzGMmNjym1oVNrAi+eQag8fbV7URSg3LxOV4RmeTVQhiSVRd9ravd16jRyZbty4WF2kZSswjdQpJtdbm4I0Oo91OtcWxJs+Ghb9aND71Brtq5GKiqRzmfNPNkeTI7b6hRRRXohCiiigCqh3s8dn9P5Vq3qqHezx2f0/lWgGvkz8DN6wfCKc6TOTPwM3rB8IpybhQFWcom52KxGMMsMWdCiC4KixXQg5iKz5TtgzynC83Ez5YirZRfKwsdbcKgxyoY8kgMhsCTaNToNSfNapbGcpE8uA5xG5qeOZEcqAVZHVyDZr21X3jy1m8+GSl133O2Wm4jgnhdwfJ7q67Wq37kDtvdXEiSLLBMRzMFzlzWIRVYacLEcDUltTk9x/dMkkSAhpGZWEgUgMcwPEEEX/Cu3cXenaE+Kjzs8kDFlY5Fyiyk98qixBt19dWZtTEGOGV14ojsL8LqpIv7qlhixzi5U/EoarXavTZY4OaLaXLtv5U777FQb47u45uY5yN5XWJgWXp8JGIuRrezCvG3dxI2hCwhlyg4YlspsAFQG5HC1jcdVqmti8p80kGJLiPnYoucjIUgGzBSGF9e+HX2104DlMl/o+TESxq0iyiJAt1UllzXYXJsAD166cKjXsW+a34/ItSfEccfZcsdrx/8Aen41/wCC7Byd7RilzRqAQ2jrIBpfjxvwq3NipKIIxNrKFAc3vdhpe9VTgeVnFq6tMqPETqAuUkA65GvxHlvVvYTErIiupurqGB7QRcVPp3j35PqZnGI6tOL1NO7px8tmvVCVyi7kTY14pISl1UqwYldL3BBse01DfZfP3BzV4+fE5kHSOUoUCEZraHQHh1V3708oc2E2hzNkMI5stcHNZgC1mv5eyvRv5O203woCc1mdQQOkLISGvexsR2V4fsXJ2t26LOP/AFLHhhyySjGPtF06fLd+90PdxtwZsN3QMRlAmi5sZGzEA3zHh5RSLit1cbh3kgELsJLLmVSyuFYOCrdWoFb8Nv1tKRsscru1j0VjRjYddgtNm3OUXE4WWJHijyvFDI1w4fpDpjvrAhg3VUV4ZwTppLb5l9R4hp9RKPNCc5+81/TVOtqfh40RE+4mJTZeURlpXxCSFF1ZUEbILjtu2o6q49sbjYk4fCukDl+bZJFA6SlXYqWHlVreymrYXKLLicc0CxoYvzuVlzZ8qAlSbmxvYdXXUJtrf3aEGjtGrNcgBBmVb6GzXFjr2mvUlh5ebeunyIcOTiKzLE3Hmty3v9S712XwrYszdyFkwkCspVliQFTxBCi4NInKdulicTiUkgj5xREFNioIIZjrmI6mFMHJ3tvEYmBziQcyvYEpkupUHhYD217vrtfFQFDh8oSxaRnW4AGnEfu81Wcijkx+8nX1MXSTzaTVv2Uo8ytX1j8PHyJ7YkDJhoUcWZY0Vh2EKARXbVMYXlGx8knG6fpBI1IUEHXMBcdoueqvNj79YspN+eYtHhyQWyt0xKvS1GvRe2vkrwtTF9n/AAWJ8Dzxv3otqrp9OZ0r2Looqm9hcpWLLyiWQMOZmK9BBlkVCykWAvqLWPbWO7/KHjZMTGjzBlclSMkY4qbEWUag2Psr4tXB113PU/w9qoLI24+4re78L22LmoqisNv1tKRsscsjtYnKsaMbDrsEq69mSs0MbOLOyKWFrWYgEi3VrUuLMsu6RR4hw6ehajOSbfZPdeu3yOqqh3s8dn9P5Vq3qqHezx2f0/lWpjNGvkz8DN6wfCKcm4Um8mfgZvWD4RTk3CgPm3B4p0dmjFyVkB0JsjAhj5LLfXqrtghT+j5WDfnOfiBW3BckuVvLckj2VxYPG808ml8ySx2va2dSt/ZWzC4Z+55XCkpnjUm1wCc/X+HtrCx308mfq2q5U+ZuvejW/X19Bz5K9o4oSrEqk4Vi5Y5dA2W989r30Gl+urN294rP6qX4GqteTHe1kZMJkBRmPSF7qzXOvURcDsqytvD+yz+pl+Bq1MNey2OE4k5PX3JJb9u6vq/N9z5zgxBS9v0lKnyg/wCxUyGP9Fns7rH+Sa5cHs3nMLPIOMLRE+i+ZT+OWpLCYJn2TKygnm8Srt5F5srfzXIrMhF0/wCk7nU5sbnDyypP5OvuiOx/iuF/7/xirx3La+Aw3qk/dVD4nFh4YYwDmj5y/lztmFvYKv3dTDGPBYdGFmWJLjsNr2q5pN5Sa8F9jmvxD7mHFCXXmm68nLYqLlS/9Sk9GP4BXJujiGk2jEx4tmuf+2wqX35w4fbQRuDtAp8zBVP4VFbrYMxbTSNu+R5EtxuVV1tby1Xp+2v/AJGuskXw/k7rCn8Gv7Efu9jMRFMHwoJlysAAoc5ba6EGmzlaOY4R2FpGhOcdmoNveWpb3X2++DxHOKgZiCpU31BIuBbgdPLUlylbW7oxETAW/MRG3YXu5H/kKbLA14sLmnxSE6VRi3a6vbu/BdiQ5HIQcXIx4rEbe1gD/vy1hynSx/0jZ1JGRLkGx4GwHk665dwnbC7VWJ9CS8R9ouPxAo5WP/UGv1xx+3Q17trAl4Oiu8cZ8WnNvaePmW9dkv2Lpwtsi24ZVt5rCoXfxgNn4gkXGQadvSWpfZ/go/QX4RULygj/AIdiPQHxLWlk/I/Q4vRJPUY0/wDcvuhM5MjGcPjcoIbm+lc3Fsr2t2Dz0kbHHQxPqD/mxU3clIJTHBdWMQsB1mz2GmtK+ycK6pic0beAPFWFrSxE+7+FZrTcYOuzO0hLHjzamHN+uFW9+q8SJUkajruP4GpLddf7ZCP+r96mtUuEPcqyW4TSIT50jYfNUls7CmPaMSW1BTS3G8Y6uu9QQg1JeqNTUaqE8GRJ9YZPo6X0OLd3GYiKYPhQTLlYWChzl69CDX0Jg5GaNC4sxVSw7CQCR76oLdbeB8HiOcVAzEZSpvqCRcC3A6eWrD27v9PFiMIEReaxCROcym93YhgrXtoLdVXdNJQhvZzPG8U9TqEo8tJN3e7pK7feuxYFVDvZ47P6fyrVvVUO9njs/p/KtXzkxr5M/AzesHwinOkzkz8DN6wfCKc6A4m2JASSYYiTqSUW5J6zpWbxwwxm4jjjFr3yqo7L9XGuqsXQEWIBHYdRQEFtzbAw/M82kZ54tZiHsAq5gRzSMTfzWoG90d8hSUnMIyVjYq0xjEnNoTYm6m9yAB1kHSpHaGyEmyEl1Md8pR2jIuMpF1PC1EexYhbQkiTnblmJ5zJzeY669H+dAL+H2jg0zImGGWbImRIjnd27ozJKlgFy9zyC5Nrg3toTsXePAYdMqqqK6l5FCBcigtGTKpsbgo62AJ6B0sKmYN34UcOqkMGLg5m7488SbX/9xN+15BbRLuph21ysp6V8ski5gztKQxVhcZ3cjszEDQ0BCYY7PimJiwhz84UVliJVplUvljPC+UFs2i2B10prwGOWaNZEvlYaXBBHUQQdQQQQR5K1JsiMEELqsrTDU+EdWRjx/VdtOGte4HZaQk5C1iLZSxKjpO5Kg8CWdrnzDgBQ+tt7shZZ0kmhabBgOzoivIFut0lk6JtxUxjs769bZcThFxBbmbuHVGnEV1WVrKqmTt6Si/AE2JBqW2jsxJgoYsMjB1KMyMrAMtwVN+DMPbXN/VuHNm6Z1VipkfI7pbK7pfKz9FTcjUgE6gGh8OObeXCKoc21VW7wAgu5RUN+Dl1cWPDI17WrkxUWCxUUmK5hJnhVgRYZg0a5whscvAg3uRYipmTd2ArIObA52QSsQSDzgtZ1YG6nQcLdfab7cPsiNImiGYq+bNmZmJzCx6RN+Hu6qH1NroLOExmFlxHOyYQpKHgXnchOVpY4mjDsNA2aQJpfqJtepLB7fweLlCAI7ENzZZUOcL32S9zbr1AuNRca1JLsOIKVymzPE51bvoeb5s8ermo/PbXiawwG78ML5oww0IC53KIDqQiE5V4dmnAWGlA3fU4cRvUI5eaMeom5trEWSIrGVmNx3uaaFSOrMx4Ka8G9cZizNHIwKGRlRDJlgJbm3cW/TRc2UXPHS2tSeI2JC7SsyAmaMQyHXpRDPZT2eEbh2jsFaMXuzBILEOo5sREJJJHmjUEBHyMMwFza+oue00Phr2dtPDXAiUK0jZLKgU6Ria7W/RyMpvw6QHE0YnbJWYwtGOBcsT+b7nA6cjG3fBujk8oPC9t+D2Ekc7TDjzUcKi3expc8b9IkkXPYqjqrqk2ejPnZbtkMeuoKMQSCOBuQKAiI9t4cgK0TIGyFQ8WUSB3SIOoI6mkQG9mAYXFdGOx8SR4iVY1Z8KrE3ABLJCswAa3DKy69XsoTdaAAgh2BUIM0krGNQyuBES147MqG62N1XXoi29NhxCKSKzFZg3OFnZnfOuQkuTe+UADsAAFrUBxbT21Bh3/OKgGRWBt0i7uUVQLW1PXm7SbAXrFNuc8qthollClla7AGN1aLoaBh3js1wbdEdRuOl92IWFn5xzYAM0jlxZswyte4IPX5SOBrtwGz1hTIl7XJJZmckniSWJNAdNVDvZ47P6fyrVvVUO9njs/p/KtANfJn4Gb1g+EU50mcmfgZvWD4RTnQBRRRQBRRRQBRRRQBRRRQBRRRQBRRRQBRRRQBSptblCijkaKJTK6EqxBsqsNCpIB1B413767cOEwUsy2zjKqX4B5GWNS3kBa/sqil2tL0mMjysoN0hVZBm0JLFU6A6enfXysCRxAFl43lKmB6CRr5wzdduII6vJWexuVMZguLUKGOkiA2Fz+ktzoBxI4eWqei3pnOYyQl40tmdFcZL278MBwJt1cNK6mxqyJmQgg9f8+w3PA9lAfS8UoZQykMrAEEagg6gg9YrOqw5E9syOuIgYkpEUdL/oiTPdfNdb++rPoAooooAqod7PHZ/T+Vat6qh3s8dn9P5VoBr5M/AzesHwinOkzkz8DN6wfCKc6AKKKKAKKKKAKKKKAKKKKAKKKKAKKKKAKKKKAgd+tlHE7PxEQXOxTMq2vmZCHAt13K2t5aQMNu/icZgoxz3MEFgqx9GN1sMt0QgcTw8hq3aqttoOuPMMszLHHa0SQl2Ot7kot1XS+bsJ89ASOH3PRVLzNmGTLzZswvazXuo466eW1VztbdmJZW7kTI1r5FY5XcsqhQjGx43sLHSrO23jlEff3v23B9oOoqtMXvM8Ux7lCNIFfvhmAHaBfj2XoB45FsEyd1llysrRxnyMgcsp6uDKfbVnUg8ieDddmc5ISXxE00pJ4t0slz58lP1AFFFFAFVDvZ47P6fyrVvVUO9njs/p/KtANfJn4Gb1g+EU50mcmfgZvWD4RTnQBRRRQBRRRQBRRRQBRRRQBRRRQBRRRQBRRRQBSNv5utnkTFJC87KArwo2XNbVXIzDNbvfaOypvePfrBYEHuidFbqjBzSHzRrdvabCqj3p/KGle6YKLmVv4WWzvbtWMXVT5y3moCE3g37OIIjw8HNdWpLNW/d3ZfMo0j9+3G+pqM2fs5nkLx9I3LelfrFv4U2pgnMYzA5mNrUA08lu8MzO+Gfm+540vGScsgYvbJa/TXUm9rjhrcVZdUbtHG4XAxk4gKziMFYSAWkZybDKeCgKLk6a9ulJG73K7tHCaLNzsY/wCXMDIoHYrE51HYA1AfVNFVVut+UBhZrJi0OGf9YXkiPtAzJ7QR5as7B41JUWSJ1kRhdWUhlYeQjQ0Bvqod7PHZ/T+Vat6qh3s8dn9P5VoBr5M/AzesHwinOkzkz8DN6wfCKc6AKKKKAKKKKAKKKKAKKKKAKKKKAKKKKAKoflj5TpximweElaKOIZZWQ5WeQ6socahVBA0tc5uyrr21tIYfDzTtwhjeQ+XIpa34V8c4nENI7SObu7F2PazEsT7yaA1sxJudSdT2nyntry1C1lagJKDbE+H5toJXjug71iuoLKdOH6NbMVvjjZO/xUx/vsPhtXHKl4Yz2NIvwuPiascBDeQX4Ldz6KAufeBb20BjtJyXsSSVAUk3JuB0r3/6i1chrY5ubnidT5zWBoDAmrJ5DN75MPj0wpf8xiSVKngsuUlGXsJICntuOwVWpNbtm45oZo5V76J0cedGDD91AfbFVDvZ47P6fyrVs4XEiSNXXVXUMPMwuPwNVNvZ47P6fyrQDXyZ+Bm9YPhFOdJnJn4Gb1g+EU50AUUUUAUUUUAUUUUAUUUUAUUUUAUUUUAi8tW0ua2ROBxlMcXsZgW/8VavmAmvof8AKGlts6Jf1sSn4Ryn+VfPBoD1DWwVzK3VWxTQEgpvA3kkQ/tLID8IrDDtaOQ9oVB/eOY/glvbXkB/NSDyxn3Zx81Yym0Sj9Zmb3WQfuegOdjWpzXrVqagAmigCveugPrHko2r3RsjCN1pHzR88JMf7lB9tJ+9njs/p/Ktd35PWJzbLdfu8RIPYyxv/E1w72eOz+n8q0A18mfgZvWD4RTnSZyZ+Bm9YPhFOdAFFFFAFFFFAFFFFAFFFFAFFFFAFFFFAUz+UdjOhg4u1pnP90Ig+Nqo01cP5Rkg7owi9YilNvIXUD4T7qpxzQHiLxraq1KPEo2fCbdN8TOc1tciRwLa/WMzN7jUagoDswUBZZFGpKggdZs68O02ufNesNoLYqunQVV01175uHYzEeymjcXYqyiWR8hWIA98wlR+KMoBAKkgg3v2aVHbzbESGOCSPMomV7ozByrRtlJDAC6m4IuLigFphWphW161MaAxFZWrd3GwjWUjoMzoDcd8gRmFuPB199a8tAX7+Tg/9kxQ7J1PvjX+Ve72eOz+n8q1Hfk14nTGx+WBx/iKf3CpHezx2f0/lWgGvkz8DN6wfCKc6TOTPwM3rB8IpzoAooooAooooAooooAooooAooooAooooD58/KGlvtCFRoVw4/8AKST+X41VbDttVrflD4XLj4H4B8Pa/lSRr/g61VJHmNATG18YGw+CQCwjgf2l8ROST5bBPdUWte4jFh+bAW2RAnG9yGZifJ33CsA1AWFue0sWz8VNzaFQqFAUS8gRy8ha1pHjBVVOuXU9hsqbf2+2JKXSOJIlKRxxghUUsXNsxJN2JOp7AOFRIbr6/wAbcPdXhagNb1rNZsawJoCZxEP/AA6Bsw1xOKGXstFhdahiPLUhLi74WGPToSzt5TnWAaj+5Ucx/wB2oC2/yb3PduJHUYAfaJFt+80y72eOz+n8q1A/k24G+IxcvUkcae12Lf6f41Pb2eOz+n8q0A18mfgZvWD4RTnVT7B31XARSZ4ywJzEgkZQF1uAp6gTepuPlVVgCIND2yW/ApegH2ikGblXRct4D0mCjp3ux4DRNL1gnK6hNhA1xlNszXAe5X/l9dj7qAsGiq/w3K3HIAyw3B6+ct1kdacbgi3HStv2pL9x/ij6KAe6KRTyoj7j/EH0V4OVFfuP8UfRQD3RUPu1vD3WjPkyZWy2zZr6A34DtqYoAooooAooooCofyi9nE4bDTBSeblZCRwCyLfXzsg1/nVCN5jX1Fyw7tPjNmuIyA8B58A3GYRq2ZfPlJIv1gcONfMHN0BrWvb1hYivQaAzz1iWryx7K8IoAY1jXhr00B6vDhWJrPLpemPk43YGP2jDA6s0Vy8uXS0agk3PUCcq/wB7SgLs5Ad3zBs4zMLNipC49WgyJfznOfMRUdvZ47P6fyrVtQQKiqiAKqgKqgWCqBYAAcABVS72eOz+n8q0BBY7Dc5E6XtnVlva9swIvbr41HYrYGck5wLoE72/BAl+PkryigO7GYLPFkuAbob24FWDaAEW4V6uDtK0gPfBARbhkzWsb/8AV+Fe0UBzLsYA3BGrxuwt0SyAg2F9M1xfzeWtU2wbqqhhpHJHcqCSHygdf6IVR7KKKAyGxNAM97EHVb3AlEoBF9DxGltDw0FbcLsoIytcaGW/RtfnHzjr/R4fyryigGnYe9UuFVljCEM2Y5gTrYDSzDsqS+0fE/qxfst9dFFAH2j4n9WL9lvro+0fE/qxfst9dFFAH2j4n9WL9lvro+0fE/qxfst9dFFAeNyi4gggpFY/9L/XVancfD//ANP2h/KiigMP6g4btk/aH017/UPD9sn7Q+miigMTuBhu2T9ofTR/UHD9sv7Y+miigPTuDh+2T9ofTXn9QcN2yftD6aKKA9O4WH7ZP2h9NM+5cg2Xzvc6gmbLmMmZjZL2AsQAOkx4ddFFAM/2j4n9WL9lvrpd2hjmmlaRrBnNzbQXsBpfzV5RQH//2Q=="/>
          <p:cNvSpPr>
            <a:spLocks noChangeAspect="1" noChangeArrowheads="1"/>
          </p:cNvSpPr>
          <p:nvPr/>
        </p:nvSpPr>
        <p:spPr bwMode="auto">
          <a:xfrm>
            <a:off x="63500" y="-1133475"/>
            <a:ext cx="19526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media.tumblr.com/tumblr_lij8z4NYDH1qbolb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390" y="3852446"/>
            <a:ext cx="183959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25390" y="6062246"/>
            <a:ext cx="1665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smtClean="0"/>
              <a:t>www.google.com/imgres?q=epanalepsis&amp;um=1</a:t>
            </a:r>
            <a:endParaRPr lang="en-US" sz="800" dirty="0"/>
          </a:p>
        </p:txBody>
      </p:sp>
      <p:sp>
        <p:nvSpPr>
          <p:cNvPr id="9" name="Rectangle 8"/>
          <p:cNvSpPr/>
          <p:nvPr/>
        </p:nvSpPr>
        <p:spPr>
          <a:xfrm>
            <a:off x="3820236" y="6400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1)http</a:t>
            </a:r>
            <a:r>
              <a:rPr lang="en-US" sz="800" dirty="0"/>
              <a:t>://</a:t>
            </a:r>
            <a:r>
              <a:rPr lang="en-US" sz="800" dirty="0" smtClean="0"/>
              <a:t>dictionary.reference.com/browse/epanalepsis</a:t>
            </a:r>
          </a:p>
          <a:p>
            <a:r>
              <a:rPr lang="en-US" sz="800" dirty="0"/>
              <a:t>2) http://dynamo.dictionary.com/85476/rhetorical-strategies/print</a:t>
            </a:r>
            <a:endParaRPr lang="en-US" sz="800" dirty="0" smtClean="0"/>
          </a:p>
          <a:p>
            <a:r>
              <a:rPr lang="en-US" sz="800" dirty="0" smtClean="0"/>
              <a:t>3) </a:t>
            </a:r>
            <a:r>
              <a:rPr lang="en-US" sz="800" dirty="0"/>
              <a:t>http://mannerofspeaking.org/2012/03/19/rhetorical-devices-epanalepsis/</a:t>
            </a:r>
          </a:p>
        </p:txBody>
      </p:sp>
    </p:spTree>
    <p:extLst>
      <p:ext uri="{BB962C8B-B14F-4D97-AF65-F5344CB8AC3E}">
        <p14:creationId xmlns:p14="http://schemas.microsoft.com/office/powerpoint/2010/main" val="187337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4827" y="228600"/>
            <a:ext cx="636744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extrusionH="400050" prstMaterial="dkEdge">
              <a:bevelT w="38100" h="38100" prst="angle"/>
            </a:sp3d>
          </a:bodyPr>
          <a:lstStyle/>
          <a:p>
            <a:pPr algn="ctr"/>
            <a:r>
              <a:rPr lang="en-US" sz="8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Epistrophe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4343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Pronounciation</a:t>
            </a:r>
            <a:r>
              <a:rPr lang="en-US" sz="1600" dirty="0" smtClean="0"/>
              <a:t>:</a:t>
            </a:r>
            <a:r>
              <a:rPr lang="en-US" sz="1600" dirty="0" smtClean="0">
                <a:effectLst/>
              </a:rPr>
              <a:t> </a:t>
            </a:r>
          </a:p>
          <a:p>
            <a:r>
              <a:rPr lang="en-US" sz="1600" dirty="0"/>
              <a:t>	</a:t>
            </a:r>
            <a:r>
              <a:rPr lang="en-US" sz="1600" dirty="0" smtClean="0">
                <a:effectLst/>
              </a:rPr>
              <a:t>[[</a:t>
            </a:r>
            <a:r>
              <a:rPr lang="en-US" sz="1600" dirty="0" err="1" smtClean="0">
                <a:effectLst/>
              </a:rPr>
              <a:t>ih</a:t>
            </a:r>
            <a:r>
              <a:rPr lang="en-US" sz="1600" dirty="0" smtClean="0">
                <a:effectLst/>
              </a:rPr>
              <a:t>-</a:t>
            </a:r>
            <a:r>
              <a:rPr lang="en-US" sz="1600" dirty="0" err="1" smtClean="0">
                <a:effectLst/>
              </a:rPr>
              <a:t>pis</a:t>
            </a:r>
            <a:r>
              <a:rPr lang="en-US" sz="1600" dirty="0" smtClean="0">
                <a:effectLst/>
              </a:rPr>
              <a:t>-</a:t>
            </a:r>
            <a:r>
              <a:rPr lang="en-US" sz="1600" dirty="0" err="1" smtClean="0">
                <a:effectLst/>
              </a:rPr>
              <a:t>truh</a:t>
            </a:r>
            <a:r>
              <a:rPr lang="en-US" sz="1600" dirty="0" smtClean="0">
                <a:effectLst/>
              </a:rPr>
              <a:t>-fee]]</a:t>
            </a:r>
          </a:p>
          <a:p>
            <a:r>
              <a:rPr lang="en-US" sz="1600" b="1" dirty="0" smtClean="0"/>
              <a:t>Definition: </a:t>
            </a:r>
          </a:p>
          <a:p>
            <a:r>
              <a:rPr lang="en-US" sz="1600" dirty="0" smtClean="0"/>
              <a:t>	Also </a:t>
            </a:r>
            <a:r>
              <a:rPr lang="en-US" sz="1600" dirty="0"/>
              <a:t>called </a:t>
            </a:r>
            <a:r>
              <a:rPr lang="en-US" sz="1600" dirty="0" smtClean="0"/>
              <a:t>antistrophe </a:t>
            </a:r>
            <a:r>
              <a:rPr lang="en-US" sz="1600" dirty="0"/>
              <a:t>forms the counterpart to anaphora, because the repetition of the same word or words comes at the end of successive phrases, clauses, or sentences </a:t>
            </a:r>
            <a:endParaRPr lang="en-US" sz="1600" dirty="0" smtClean="0"/>
          </a:p>
          <a:p>
            <a:r>
              <a:rPr lang="en-US" sz="1600" b="1" dirty="0" smtClean="0">
                <a:effectLst/>
              </a:rPr>
              <a:t>Etymology:</a:t>
            </a:r>
          </a:p>
          <a:p>
            <a:r>
              <a:rPr lang="en-US" sz="1600" b="1" dirty="0"/>
              <a:t>	</a:t>
            </a:r>
            <a:r>
              <a:rPr lang="en-US" sz="1600" dirty="0"/>
              <a:t> 1640–50; &lt; Neo-Latin &lt; Greek </a:t>
            </a:r>
            <a:r>
              <a:rPr lang="en-US" sz="1600" dirty="0" err="1"/>
              <a:t>epistrophḗ</a:t>
            </a:r>
            <a:r>
              <a:rPr lang="en-US" sz="1600" dirty="0"/>
              <a:t>; see </a:t>
            </a:r>
            <a:r>
              <a:rPr lang="en-US" sz="1600" dirty="0" err="1"/>
              <a:t>epi</a:t>
            </a:r>
            <a:r>
              <a:rPr lang="en-US" sz="1600" dirty="0"/>
              <a:t>-, </a:t>
            </a:r>
            <a:r>
              <a:rPr lang="en-US" sz="1600" dirty="0" smtClean="0"/>
              <a:t>strophe</a:t>
            </a:r>
            <a:r>
              <a:rPr lang="en-US" sz="800" dirty="0" smtClean="0"/>
              <a:t>1</a:t>
            </a:r>
            <a:endParaRPr lang="en-US" sz="800" dirty="0" smtClean="0">
              <a:effectLst/>
            </a:endParaRPr>
          </a:p>
          <a:p>
            <a:pPr fontAlgn="t"/>
            <a:r>
              <a:rPr lang="en-US" sz="1600" dirty="0" smtClean="0"/>
              <a:t>	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09800"/>
            <a:ext cx="3352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Examples:</a:t>
            </a:r>
          </a:p>
          <a:p>
            <a:r>
              <a:rPr lang="en-US" sz="1200" b="1" dirty="0">
                <a:effectLst/>
              </a:rPr>
              <a:t>	</a:t>
            </a:r>
            <a:r>
              <a:rPr lang="en-US" sz="1200" dirty="0"/>
              <a:t> “The cars do not sell because the engineering is inferior, the quality of materials is inferior, and the workmanship is inferior</a:t>
            </a:r>
            <a:r>
              <a:rPr lang="en-US" sz="1200" dirty="0" smtClean="0"/>
              <a:t>.”</a:t>
            </a:r>
            <a:r>
              <a:rPr lang="en-US" sz="800" dirty="0"/>
              <a:t>2</a:t>
            </a:r>
            <a:r>
              <a:rPr lang="en-US" sz="1200" b="1" dirty="0" smtClean="0">
                <a:effectLst/>
              </a:rPr>
              <a:t> </a:t>
            </a:r>
          </a:p>
          <a:p>
            <a:r>
              <a:rPr lang="en-US" sz="1200" dirty="0"/>
              <a:t>	 "A day may come when the courage of men fails, when we forsake our friends and break all bonds of fellowship, </a:t>
            </a:r>
            <a:r>
              <a:rPr lang="en-US" sz="1200" i="1" dirty="0"/>
              <a:t>but it is not this day</a:t>
            </a:r>
            <a:r>
              <a:rPr lang="en-US" sz="1200" dirty="0"/>
              <a:t>. An hour of woes and shattered shields, when the age of men comes crashing down! </a:t>
            </a:r>
            <a:r>
              <a:rPr lang="en-US" sz="1200" i="1" dirty="0"/>
              <a:t>But it is not this day!</a:t>
            </a:r>
            <a:r>
              <a:rPr lang="en-US" sz="1200" dirty="0"/>
              <a:t> This day we fight!"</a:t>
            </a:r>
            <a:br>
              <a:rPr lang="en-US" sz="1200" dirty="0"/>
            </a:br>
            <a:r>
              <a:rPr lang="en-US" sz="1200" dirty="0"/>
              <a:t>(</a:t>
            </a:r>
            <a:r>
              <a:rPr lang="en-US" sz="1200" dirty="0" err="1"/>
              <a:t>Viggo</a:t>
            </a:r>
            <a:r>
              <a:rPr lang="en-US" sz="1200" dirty="0"/>
              <a:t> Mortensen as Aragorn in </a:t>
            </a:r>
            <a:r>
              <a:rPr lang="en-US" sz="1200" i="1" dirty="0"/>
              <a:t>The Lord of the Rings: The Return of the King</a:t>
            </a:r>
            <a:r>
              <a:rPr lang="en-US" sz="1200" dirty="0"/>
              <a:t>, </a:t>
            </a:r>
            <a:r>
              <a:rPr lang="en-US" sz="1200" dirty="0" smtClean="0"/>
              <a:t>2003)</a:t>
            </a:r>
            <a:r>
              <a:rPr lang="en-US" sz="800" dirty="0" smtClean="0"/>
              <a:t>3</a:t>
            </a:r>
          </a:p>
          <a:p>
            <a:r>
              <a:rPr lang="en-US" sz="1200" dirty="0"/>
              <a:t>	 "For no government is better than the men who compose it, and I want </a:t>
            </a:r>
            <a:r>
              <a:rPr lang="en-US" sz="1200" i="1" dirty="0"/>
              <a:t>the best</a:t>
            </a:r>
            <a:r>
              <a:rPr lang="en-US" sz="1200" dirty="0"/>
              <a:t>, and we need </a:t>
            </a:r>
            <a:r>
              <a:rPr lang="en-US" sz="1200" i="1" dirty="0"/>
              <a:t>the best</a:t>
            </a:r>
            <a:r>
              <a:rPr lang="en-US" sz="1200" dirty="0"/>
              <a:t>, and we deserve </a:t>
            </a:r>
            <a:r>
              <a:rPr lang="en-US" sz="1200" i="1" dirty="0"/>
              <a:t>the best</a:t>
            </a:r>
            <a:r>
              <a:rPr lang="en-US" sz="1200" dirty="0"/>
              <a:t>."</a:t>
            </a:r>
            <a:br>
              <a:rPr lang="en-US" sz="1200" dirty="0"/>
            </a:br>
            <a:r>
              <a:rPr lang="en-US" sz="1200" dirty="0"/>
              <a:t>(Senator John F. Kennedy, speech at Wittenberg College, Oct. 17, </a:t>
            </a:r>
            <a:r>
              <a:rPr lang="en-US" sz="1200" dirty="0" smtClean="0"/>
              <a:t>1960)</a:t>
            </a:r>
            <a:r>
              <a:rPr lang="en-US" sz="800" dirty="0" smtClean="0"/>
              <a:t>3</a:t>
            </a:r>
            <a:endParaRPr lang="en-US" sz="800" dirty="0"/>
          </a:p>
          <a:p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7" name="AutoShape 2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data:image/jpeg;base64,/9j/4AAQSkZJRgABAQAAAQABAAD/2wCEAAkGBhQSERUUExQWFRQUFxYXGBcYGBYWGBUVFhgYFRgXFBcXHCYeFxojGRcVHy8iJCcpLCwsGB4xNTAqNSYrLCkBCQoKDgwOGQ8PGjUkHyIpNSs0KS4qMjUsNTA0NTE0MiwtKSosMzUtKTQpMTQ0LyksKTQpLCwtMCwsLDIsMCouLP/AABEIAPYAzQMBIgACEQEDEQH/xAAcAAACAgMBAQAAAAAAAAAAAAAABgUHAgMEAQj/xABOEAACAQIDAwUNAwgIBQUBAAABAgMAEQQSIQUGMQcTIkFRFDIzNGFxcnOBkbLC0hdToQgjQlKSscHRFRYkgqOzw/AlQ2KDojVkdJPhY//EABsBAQADAQEBAQAAAAAAAAAAAAADBAUGAgEH/8QANBEAAgIBAgQDBgUDBQAAAAAAAAECEQMEIQUSMUFRYXETIoGRobEGMkLB8XLh8BVSYpLR/9oADAMBAAIRAxEAPwBl3Q3WjxaO0jOpVgoyleFgdbg1P/Zrh/vJfen0Vp5M/AzesHwinOgFL7NcP95L70+ij7NcP95L70+im2igFL7NcP8AeS+9Poo+zXD/AHkvvT6KbaKAUvs1w/3kvvT6KPs1w/3kvvT6KbaKAUvs1w/3kvvT6KPs1w/3kvvT6KbaKAUvs1w/3kvvT6KPs1w/3kvvT6KbaKAUvs1w/wB5L70+ij7NcP8AeS+9PoptooBS+zXD/eS+9Poo+zXD/eS+9PoptooBS+zXD/eS+9Poo+zXD/eS+9PoptooBS+zXD/eS+9Poo+zXD/eS+9PoptooBS+zXD/AHkvvT6KPs1w/wB5L70+im2igFL7NcP95L70+ij7NcP95L70+im2igFL7NsP95L70+ikXbeBEOIkjUkqjWBNr8Adbeernqod7PHZ/T+VaAa+TPwM3rB8IpzpM5M/AzesHwinI0BC7O3zws7Osct2jVmYFWByrxIuNbeSuGblIwghaVGaRUZVYKpDDPexs9tNLX7SKp3Zm0TDiWfqPOofM6sn8QfZWzZ/iWK7c+H/AHyVmrVykvmdrP8AD+DFK221ca3Xd072+Ra+x+VDDYiZYVSVWc2BYLa9if0WJ6uypPC774OQOUnU82pdtHFlHE2K68Rwqt+TLuMzIsqt3VzhMTa5QAtwDY8e+6qWtuQnD4rERroA8if3C1x+Fq+vUzjBSdOyOPBdPn1OTBFSjypNW+qtpv0qqLtO+2E5hpxLmjRgrFVYkMRcC1r+3hUXPyq4JTbNI3mTh5Dciorky3fjlwDc4txJMW7O8AUfNSnu7u+MZj8sxBS7ZsrAEWXQdumg7NKllkyVGq3KGLSaJTzLJzNY2+6t9l28vFF24bErIiupurgMD2gi4pf2hyh4SGR43ds8ZsQEbjroDwPCp/BYRYo0jW+VFCi+psosLmq05VNlrHzfN2Xnmcvc98wK5QL9mYnsqbLKUY2jO4fhw586x5Lp+D/s+xOPyrYUoWRZGsyKQQFID36QudQCPxFbZeU/CpGrsslmaRQAoOsRAP6Q4hlNIe291Y8PsuGcX56V1D9LMtrSHQdXAVAYtj3HAOrnJ/3Q/wD5VSWfJC0+tWdDg4VotRySgnyubju96Sf7rbyLfPKXhO5xP+cymQx5cozBgubUZrWtbr661LypYUxPKqykRsqsMqhhnDWPfWtdbceJFUz3WeZ5vqzl/blC124E/wBkxPp4f/UrwtXNv4fUtT4BpccOZ3+dLr+lyr7Ft7F5TsNiZkhVJVZzZSwW17E8QxPV2Vz7z8qMWFlMKRmV0NnObIqnsBsSSPNSlyY9xmZBKrd1ZyY21y2C6A2Nr991V27U3cgOPml7siLBpXMJHSzBWJW97aa+6plkySxppq2/8+JmT0ekxaucJ45csY7Lfd297XSPmPG6e+EWPQlAUdLZ0JBIvwII4g66+Sp+qX5IZSMcRfRonv5bFSKuip9PkeTGpMy+L6SGk1c8WPps18UFFFFTmUFFFFAFFFFAFVDvZ47P6fyrVvVUO9njs/p/KtANfJn4Gb1g+EU5Gk3kz8DN6wfCKcjQHzYcKXMrD/l3Y+bOF/ewrt2d4nivSw/75NP99lWRs3kzWF5y84aOaOSO2WxXOQQSSbEiwPCteyeSpFiljefOsuQgoLZWjJN+JB0JFqy46Wa+TO6zcd0801bpSi1t2VN/WyL5LMHhCQ7kd1K5KAkjo2sLDgf0qSd4sTzuLxDjXNLIf7uY2/C1Wtsjktiw8qyLNKShDKCFsCPMKX9mcnkccr89i4CrJKlgwDBnBUEgniDr5xXvJhnKEYutiDRcT02LUZs8XJuVUmvN2trpeBPckeOz4Jk64pGHsazD8SaReTdiNqR26+cB82VqsDk/3QkwXOFpkkSULbJe11vrfhwNYbC5M0wuKXELMzZSxCFRwYEatfqv2VIsU37NvsUZa/TQesjG2sn5dvW7vpux2qruWrjhfNL/AKdWJ/TUH30X/wBifzqG3w3MTaAiJlKGPNYgBgQ9vL5BrU2eLyY3GJn8Lzx0erhmzJ0r7eTQk7da+wMJf7xfw53+FKGKH9jg9ZP/AKVWyNhYJsNHs6TEKzRtoA6rJnux7251sx0qLn3H2fIEw8eLs6PJ0ecjdyzABly9oyfgarZMLk7TXSvsbej4nDDFRlCW03Pp2akv3KzlwVpinkzezJzn7q6cAR3JifTw/wC+SrIi3OwMmKGXFK0gj5po1ZCWKxGEtobg2F7dorbheSeFIpIzNIwkKG9lBUoSRbtuGIrytNK21XcnyccxckY5FJOodvB231+RC8lmDwhs7sO6ldigJI6OWwsOB/SqB2vscYja8sIkVecncXIOh1JFus308tP2xeS6HDyrKJpGKMGAOUDTtsKkDuBh+7O6wZBJn5ywIy5us2tfU68am9g5RjGSWz/z4mYuKYsWfNlxSl78XXTZ/G6j6bnBuLyenAyPLJIruVyrlBAVSbk68SbCnWisWkA4kCrUYqCpdDBzZsmfI8mR3J9zKisUkB4EHzG9ZV6IQooooAooooAqod7PHZ/T+Vat6qh3s8dn9P5VoBr5M/AzesHwinCdLqQNCQR28RSfyZ+Bm9YPhFOdAtihN8dldyy8zmZmtmY3JU5tQuvZx9te7c2bidnrEhmK84Gcc27gWOXjw1qU5TdoOm0jlOipHpYEag3uDx48a6+V9rnCN2xsfgP8ayckYpZGuq2P0HSZc0p6XHkdxnFyfe3Xe/Ugtsbfn5zDkTSBhFAT0iASUQ3te3n9tcePwBn2jJEGVTJiHXMe9BLnU1HS4d0dA/EhGGt+gwDL+B4VLYzZTYjaUkKkKZJ3AJvYDMx19lR7ze6/V0LaUNPBcsqXsn7yX1rv6fAlt4VnwBw8HdDBRA3SQtkJaSQjS/o68RpXdsXfDGQ4qGDENnVubBJN80ci9E3/AEj0gb8dCKh9/dnyYbuXDu+cRwey5ke9r+TKPZWrd2UjaGHXEXaxjAykEjMoMYOmo1Xy1NzNZK6br+DO9jHJo+dpSuEn03dfqXSnvur7+RF7G2McViBCrqmbMQzd6MoJ/hV/bEwJhw8UTNmaNFUsL2JAtcXqhth7vvjMTzKkKxzm7XtZderrq/NlYQxQRxscxRFUntIAF6m0cai3XxM78SZlPLCKndL8tdPO+9/Qp7e781tst1c7A/vCE/jeoHZmN/t0ct/+erk+eS5pj5XIsuPVv1okb2hmX+ApMWMhRJ1ZiPaoDfxqlkfLkfk7+x02jgsukg31njUPkpE9uhibY4y6fm1nmub2usbsL+S9qjXnmxBlneRmZArsSTfpOEGW3Cxb2WqV3Gw+Y4tv1cHiPxW386jdl+AxXq4/86OnWEU/BsOoajLKHVSxx+Dav52MOP3lln2QudiXixKpnuczKY3IzHrI4X8gqN2nvA8uBwyF2zRPMpNzcraMpft4keyueE/8Nk/+VF/lSVDMCND16+/rr5Ocq9Uj3pdNi5mkkuXJJr6r9y1sTvXiYJdnRq2ZJ4oc9wCWZjlY348CDSpv1sc4STIWZmkvISCctiSAtj6N/JpVobubGheDBzsgaWOBArHiAVB/ifeaROVzGMmNjym1oVNrAi+eQag8fbV7URSg3LxOV4RmeTVQhiSVRd9ravd16jRyZbty4WF2kZSswjdQpJtdbm4I0Oo91OtcWxJs+Ghb9aND71Brtq5GKiqRzmfNPNkeTI7b6hRRRXohCiiigCqh3s8dn9P5Vq3qqHezx2f0/lWgGvkz8DN6wfCKc6TOTPwM3rB8IpybhQFWcom52KxGMMsMWdCiC4KixXQg5iKz5TtgzynC83Ez5YirZRfKwsdbcKgxyoY8kgMhsCTaNToNSfNapbGcpE8uA5xG5qeOZEcqAVZHVyDZr21X3jy1m8+GSl133O2Wm4jgnhdwfJ7q67Wq37kDtvdXEiSLLBMRzMFzlzWIRVYacLEcDUltTk9x/dMkkSAhpGZWEgUgMcwPEEEX/Cu3cXenaE+Kjzs8kDFlY5Fyiyk98qixBt19dWZtTEGOGV14ojsL8LqpIv7qlhixzi5U/EoarXavTZY4OaLaXLtv5U777FQb47u45uY5yN5XWJgWXp8JGIuRrezCvG3dxI2hCwhlyg4YlspsAFQG5HC1jcdVqmti8p80kGJLiPnYoucjIUgGzBSGF9e+HX2104DlMl/o+TESxq0iyiJAt1UllzXYXJsAD166cKjXsW+a34/ItSfEccfZcsdrx/8Aen41/wCC7Byd7RilzRqAQ2jrIBpfjxvwq3NipKIIxNrKFAc3vdhpe9VTgeVnFq6tMqPETqAuUkA65GvxHlvVvYTErIiupurqGB7QRcVPp3j35PqZnGI6tOL1NO7px8tmvVCVyi7kTY14pISl1UqwYldL3BBse01DfZfP3BzV4+fE5kHSOUoUCEZraHQHh1V3708oc2E2hzNkMI5stcHNZgC1mv5eyvRv5O203woCc1mdQQOkLISGvexsR2V4fsXJ2t26LOP/AFLHhhyySjGPtF06fLd+90PdxtwZsN3QMRlAmi5sZGzEA3zHh5RSLit1cbh3kgELsJLLmVSyuFYOCrdWoFb8Nv1tKRsscru1j0VjRjYddgtNm3OUXE4WWJHijyvFDI1w4fpDpjvrAhg3VUV4ZwTppLb5l9R4hp9RKPNCc5+81/TVOtqfh40RE+4mJTZeURlpXxCSFF1ZUEbILjtu2o6q49sbjYk4fCukDl+bZJFA6SlXYqWHlVreymrYXKLLicc0CxoYvzuVlzZ8qAlSbmxvYdXXUJtrf3aEGjtGrNcgBBmVb6GzXFjr2mvUlh5ebeunyIcOTiKzLE3Hmty3v9S712XwrYszdyFkwkCspVliQFTxBCi4NInKdulicTiUkgj5xREFNioIIZjrmI6mFMHJ3tvEYmBziQcyvYEpkupUHhYD217vrtfFQFDh8oSxaRnW4AGnEfu81Wcijkx+8nX1MXSTzaTVv2Uo8ytX1j8PHyJ7YkDJhoUcWZY0Vh2EKARXbVMYXlGx8knG6fpBI1IUEHXMBcdoueqvNj79YspN+eYtHhyQWyt0xKvS1GvRe2vkrwtTF9n/AAWJ8Dzxv3otqrp9OZ0r2Looqm9hcpWLLyiWQMOZmK9BBlkVCykWAvqLWPbWO7/KHjZMTGjzBlclSMkY4qbEWUag2Psr4tXB113PU/w9qoLI24+4re78L22LmoqisNv1tKRsscsjtYnKsaMbDrsEq69mSs0MbOLOyKWFrWYgEi3VrUuLMsu6RR4hw6ehajOSbfZPdeu3yOqqh3s8dn9P5Vq3qqHezx2f0/lWpjNGvkz8DN6wfCKcm4Um8mfgZvWD4RTk3CgPm3B4p0dmjFyVkB0JsjAhj5LLfXqrtghT+j5WDfnOfiBW3BckuVvLckj2VxYPG808ml8ySx2va2dSt/ZWzC4Z+55XCkpnjUm1wCc/X+HtrCx308mfq2q5U+ZuvejW/X19Bz5K9o4oSrEqk4Vi5Y5dA2W989r30Gl+urN294rP6qX4GqteTHe1kZMJkBRmPSF7qzXOvURcDsqytvD+yz+pl+Bq1MNey2OE4k5PX3JJb9u6vq/N9z5zgxBS9v0lKnyg/wCxUyGP9Fns7rH+Sa5cHs3nMLPIOMLRE+i+ZT+OWpLCYJn2TKygnm8Srt5F5srfzXIrMhF0/wCk7nU5sbnDyypP5OvuiOx/iuF/7/xirx3La+Aw3qk/dVD4nFh4YYwDmj5y/lztmFvYKv3dTDGPBYdGFmWJLjsNr2q5pN5Sa8F9jmvxD7mHFCXXmm68nLYqLlS/9Sk9GP4BXJujiGk2jEx4tmuf+2wqX35w4fbQRuDtAp8zBVP4VFbrYMxbTSNu+R5EtxuVV1tby1Xp+2v/AJGuskXw/k7rCn8Gv7Efu9jMRFMHwoJlysAAoc5ba6EGmzlaOY4R2FpGhOcdmoNveWpb3X2++DxHOKgZiCpU31BIuBbgdPLUlylbW7oxETAW/MRG3YXu5H/kKbLA14sLmnxSE6VRi3a6vbu/BdiQ5HIQcXIx4rEbe1gD/vy1hynSx/0jZ1JGRLkGx4GwHk665dwnbC7VWJ9CS8R9ouPxAo5WP/UGv1xx+3Q17trAl4Oiu8cZ8WnNvaePmW9dkv2Lpwtsi24ZVt5rCoXfxgNn4gkXGQadvSWpfZ/go/QX4RULygj/AIdiPQHxLWlk/I/Q4vRJPUY0/wDcvuhM5MjGcPjcoIbm+lc3Fsr2t2Dz0kbHHQxPqD/mxU3clIJTHBdWMQsB1mz2GmtK+ycK6pic0beAPFWFrSxE+7+FZrTcYOuzO0hLHjzamHN+uFW9+q8SJUkajruP4GpLddf7ZCP+r96mtUuEPcqyW4TSIT50jYfNUls7CmPaMSW1BTS3G8Y6uu9QQg1JeqNTUaqE8GRJ9YZPo6X0OLd3GYiKYPhQTLlYWChzl69CDX0Jg5GaNC4sxVSw7CQCR76oLdbeB8HiOcVAzEZSpvqCRcC3A6eWrD27v9PFiMIEReaxCROcym93YhgrXtoLdVXdNJQhvZzPG8U9TqEo8tJN3e7pK7feuxYFVDvZ47P6fyrVvVUO9njs/p/KtXzkxr5M/AzesHwinOkzkz8DN6wfCKc6A4m2JASSYYiTqSUW5J6zpWbxwwxm4jjjFr3yqo7L9XGuqsXQEWIBHYdRQEFtzbAw/M82kZ54tZiHsAq5gRzSMTfzWoG90d8hSUnMIyVjYq0xjEnNoTYm6m9yAB1kHSpHaGyEmyEl1Md8pR2jIuMpF1PC1EexYhbQkiTnblmJ5zJzeY669H+dAL+H2jg0zImGGWbImRIjnd27ozJKlgFy9zyC5Nrg3toTsXePAYdMqqqK6l5FCBcigtGTKpsbgo62AJ6B0sKmYN34UcOqkMGLg5m7488SbX/9xN+15BbRLuph21ysp6V8ski5gztKQxVhcZ3cjszEDQ0BCYY7PimJiwhz84UVliJVplUvljPC+UFs2i2B10prwGOWaNZEvlYaXBBHUQQdQQQQR5K1JsiMEELqsrTDU+EdWRjx/VdtOGte4HZaQk5C1iLZSxKjpO5Kg8CWdrnzDgBQ+tt7shZZ0kmhabBgOzoivIFut0lk6JtxUxjs769bZcThFxBbmbuHVGnEV1WVrKqmTt6Si/AE2JBqW2jsxJgoYsMjB1KMyMrAMtwVN+DMPbXN/VuHNm6Z1VipkfI7pbK7pfKz9FTcjUgE6gGh8OObeXCKoc21VW7wAgu5RUN+Dl1cWPDI17WrkxUWCxUUmK5hJnhVgRYZg0a5whscvAg3uRYipmTd2ArIObA52QSsQSDzgtZ1YG6nQcLdfab7cPsiNImiGYq+bNmZmJzCx6RN+Hu6qH1NroLOExmFlxHOyYQpKHgXnchOVpY4mjDsNA2aQJpfqJtepLB7fweLlCAI7ENzZZUOcL32S9zbr1AuNRca1JLsOIKVymzPE51bvoeb5s8ermo/PbXiawwG78ML5oww0IC53KIDqQiE5V4dmnAWGlA3fU4cRvUI5eaMeom5trEWSIrGVmNx3uaaFSOrMx4Ka8G9cZizNHIwKGRlRDJlgJbm3cW/TRc2UXPHS2tSeI2JC7SsyAmaMQyHXpRDPZT2eEbh2jsFaMXuzBILEOo5sREJJJHmjUEBHyMMwFza+oue00Phr2dtPDXAiUK0jZLKgU6Ria7W/RyMpvw6QHE0YnbJWYwtGOBcsT+b7nA6cjG3fBujk8oPC9t+D2Ekc7TDjzUcKi3expc8b9IkkXPYqjqrqk2ejPnZbtkMeuoKMQSCOBuQKAiI9t4cgK0TIGyFQ8WUSB3SIOoI6mkQG9mAYXFdGOx8SR4iVY1Z8KrE3ABLJCswAa3DKy69XsoTdaAAgh2BUIM0krGNQyuBES147MqG62N1XXoi29NhxCKSKzFZg3OFnZnfOuQkuTe+UADsAAFrUBxbT21Bh3/OKgGRWBt0i7uUVQLW1PXm7SbAXrFNuc8qthollClla7AGN1aLoaBh3js1wbdEdRuOl92IWFn5xzYAM0jlxZswyte4IPX5SOBrtwGz1hTIl7XJJZmckniSWJNAdNVDvZ47P6fyrVvVUO9njs/p/KtANfJn4Gb1g+EU50mcmfgZvWD4RTnQBRRRQBRRRQBRRRQBRRRQBRRRQBRRRQBRRRQBSptblCijkaKJTK6EqxBsqsNCpIB1B413767cOEwUsy2zjKqX4B5GWNS3kBa/sqil2tL0mMjysoN0hVZBm0JLFU6A6enfXysCRxAFl43lKmB6CRr5wzdduII6vJWexuVMZguLUKGOkiA2Fz+ktzoBxI4eWqei3pnOYyQl40tmdFcZL278MBwJt1cNK6mxqyJmQgg9f8+w3PA9lAfS8UoZQykMrAEEagg6gg9YrOqw5E9syOuIgYkpEUdL/oiTPdfNdb++rPoAooooAqod7PHZ/T+Vat6qh3s8dn9P5VoBr5M/AzesHwinOkzkz8DN6wfCKc6AKKKKAKKKKAKKKKAKKKKAKKKKAKKKKAKKKKAgd+tlHE7PxEQXOxTMq2vmZCHAt13K2t5aQMNu/icZgoxz3MEFgqx9GN1sMt0QgcTw8hq3aqttoOuPMMszLHHa0SQl2Ot7kot1XS+bsJ89ASOH3PRVLzNmGTLzZswvazXuo466eW1VztbdmJZW7kTI1r5FY5XcsqhQjGx43sLHSrO23jlEff3v23B9oOoqtMXvM8Ux7lCNIFfvhmAHaBfj2XoB45FsEyd1llysrRxnyMgcsp6uDKfbVnUg8ieDddmc5ISXxE00pJ4t0slz58lP1AFFFFAFVDvZ47P6fyrVvVUO9njs/p/KtANfJn4Gb1g+EU50mcmfgZvWD4RTnQBRRRQBRRRQBRRRQBRRRQBRRRQBRRRQBRRRQBSNv5utnkTFJC87KArwo2XNbVXIzDNbvfaOypvePfrBYEHuidFbqjBzSHzRrdvabCqj3p/KGle6YKLmVv4WWzvbtWMXVT5y3moCE3g37OIIjw8HNdWpLNW/d3ZfMo0j9+3G+pqM2fs5nkLx9I3LelfrFv4U2pgnMYzA5mNrUA08lu8MzO+Gfm+540vGScsgYvbJa/TXUm9rjhrcVZdUbtHG4XAxk4gKziMFYSAWkZybDKeCgKLk6a9ulJG73K7tHCaLNzsY/wCXMDIoHYrE51HYA1AfVNFVVut+UBhZrJi0OGf9YXkiPtAzJ7QR5as7B41JUWSJ1kRhdWUhlYeQjQ0Bvqod7PHZ/T+Vat6qh3s8dn9P5VoBr5M/AzesHwinOkzkz8DN6wfCKc6AKKKKAKKKKAKKKKAKKKKAKKKKAKKKKAKoflj5TpximweElaKOIZZWQ5WeQ6socahVBA0tc5uyrr21tIYfDzTtwhjeQ+XIpa34V8c4nENI7SObu7F2PazEsT7yaA1sxJudSdT2nyntry1C1lagJKDbE+H5toJXjug71iuoLKdOH6NbMVvjjZO/xUx/vsPhtXHKl4Yz2NIvwuPiascBDeQX4Ldz6KAufeBb20BjtJyXsSSVAUk3JuB0r3/6i1chrY5ubnidT5zWBoDAmrJ5DN75MPj0wpf8xiSVKngsuUlGXsJICntuOwVWpNbtm45oZo5V76J0cedGDD91AfbFVDvZ47P6fyrVs4XEiSNXXVXUMPMwuPwNVNvZ47P6fyrQDXyZ+Bm9YPhFOdJnJn4Gb1g+EU50AUUUUAUUUUAUUUUAUUUUAUUUUAUUUUAi8tW0ua2ROBxlMcXsZgW/8VavmAmvof8AKGlts6Jf1sSn4Ryn+VfPBoD1DWwVzK3VWxTQEgpvA3kkQ/tLID8IrDDtaOQ9oVB/eOY/glvbXkB/NSDyxn3Zx81Yym0Sj9Zmb3WQfuegOdjWpzXrVqagAmigCveugPrHko2r3RsjCN1pHzR88JMf7lB9tJ+9njs/p/Ktd35PWJzbLdfu8RIPYyxv/E1w72eOz+n8q0A18mfgZvWD4RTnSZyZ+Bm9YPhFOdAFFFFAFFFFAFFFFAFFFFAFFFFAFFFFAUz+UdjOhg4u1pnP90Ig+Nqo01cP5Rkg7owi9YilNvIXUD4T7qpxzQHiLxraq1KPEo2fCbdN8TOc1tciRwLa/WMzN7jUagoDswUBZZFGpKggdZs68O02ufNesNoLYqunQVV01175uHYzEeymjcXYqyiWR8hWIA98wlR+KMoBAKkgg3v2aVHbzbESGOCSPMomV7ozByrRtlJDAC6m4IuLigFphWphW161MaAxFZWrd3GwjWUjoMzoDcd8gRmFuPB199a8tAX7+Tg/9kxQ7J1PvjX+Ve72eOz+n8q1Hfk14nTGx+WBx/iKf3CpHezx2f0/lWgGvkz8DN6wfCKc6TOTPwM3rB8IpzoAooooAooooAooooAooooAooooAooooD58/KGlvtCFRoVw4/8AKST+X41VbDttVrflD4XLj4H4B8Pa/lSRr/g61VJHmNATG18YGw+CQCwjgf2l8ROST5bBPdUWte4jFh+bAW2RAnG9yGZifJ33CsA1AWFue0sWz8VNzaFQqFAUS8gRy8ha1pHjBVVOuXU9hsqbf2+2JKXSOJIlKRxxghUUsXNsxJN2JOp7AOFRIbr6/wAbcPdXhagNb1rNZsawJoCZxEP/AA6Bsw1xOKGXstFhdahiPLUhLi74WGPToSzt5TnWAaj+5Ucx/wB2oC2/yb3PduJHUYAfaJFt+80y72eOz+n8q1A/k24G+IxcvUkcae12Lf6f41Pb2eOz+n8q0A18mfgZvWD4RTnVT7B31XARSZ4ywJzEgkZQF1uAp6gTepuPlVVgCIND2yW/ApegH2ikGblXRct4D0mCjp3ux4DRNL1gnK6hNhA1xlNszXAe5X/l9dj7qAsGiq/w3K3HIAyw3B6+ct1kdacbgi3HStv2pL9x/ij6KAe6KRTyoj7j/EH0V4OVFfuP8UfRQD3RUPu1vD3WjPkyZWy2zZr6A34DtqYoAooooAooooCofyi9nE4bDTBSeblZCRwCyLfXzsg1/nVCN5jX1Fyw7tPjNmuIyA8B58A3GYRq2ZfPlJIv1gcONfMHN0BrWvb1hYivQaAzz1iWryx7K8IoAY1jXhr00B6vDhWJrPLpemPk43YGP2jDA6s0Vy8uXS0agk3PUCcq/wB7SgLs5Ad3zBs4zMLNipC49WgyJfznOfMRUdvZ47P6fyrVtQQKiqiAKqgKqgWCqBYAAcABVS72eOz+n8q0BBY7Dc5E6XtnVlva9swIvbr41HYrYGck5wLoE72/BAl+PkryigO7GYLPFkuAbob24FWDaAEW4V6uDtK0gPfBARbhkzWsb/8AV+Fe0UBzLsYA3BGrxuwt0SyAg2F9M1xfzeWtU2wbqqhhpHJHcqCSHygdf6IVR7KKKAyGxNAM97EHVb3AlEoBF9DxGltDw0FbcLsoIytcaGW/RtfnHzjr/R4fyryigGnYe9UuFVljCEM2Y5gTrYDSzDsqS+0fE/qxfst9dFFAH2j4n9WL9lvro+0fE/qxfst9dFFAH2j4n9WL9lvro+0fE/qxfst9dFFAeNyi4gggpFY/9L/XVancfD//ANP2h/KiigMP6g4btk/aH017/UPD9sn7Q+miigMTuBhu2T9ofTR/UHD9sv7Y+miigPTuDh+2T9ofTXn9QcN2yftD6aKKA9O4WH7ZP2h9NM+5cg2Xzvc6gmbLmMmZjZL2AsQAOkx4ddFFAM/2j4n9WL9lvrpd2hjmmlaRrBnNzbQXsBpfzV5RQH//2Q=="/>
          <p:cNvSpPr>
            <a:spLocks noChangeAspect="1" noChangeArrowheads="1"/>
          </p:cNvSpPr>
          <p:nvPr/>
        </p:nvSpPr>
        <p:spPr bwMode="auto">
          <a:xfrm>
            <a:off x="63500" y="-1133475"/>
            <a:ext cx="19526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9937" y="6320134"/>
            <a:ext cx="364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1)http</a:t>
            </a:r>
            <a:r>
              <a:rPr lang="en-US" sz="800" dirty="0"/>
              <a:t>://dictionary.reference.com/browse/Epistrophe?s=t</a:t>
            </a:r>
          </a:p>
          <a:p>
            <a:r>
              <a:rPr lang="en-US" sz="800" dirty="0" smtClean="0"/>
              <a:t>2)http</a:t>
            </a:r>
            <a:r>
              <a:rPr lang="en-US" sz="800" dirty="0"/>
              <a:t>://</a:t>
            </a:r>
            <a:r>
              <a:rPr lang="en-US" sz="800" dirty="0" smtClean="0"/>
              <a:t>dynamo.dictionary.com/85476/rhetorical-strategies/print</a:t>
            </a:r>
          </a:p>
          <a:p>
            <a:r>
              <a:rPr lang="en-US" sz="800" dirty="0" smtClean="0"/>
              <a:t>3)http</a:t>
            </a:r>
            <a:r>
              <a:rPr lang="en-US" sz="800" dirty="0"/>
              <a:t>://grammar.about.com/od/e/g/epistropheterm.htm</a:t>
            </a:r>
          </a:p>
        </p:txBody>
      </p:sp>
      <p:pic>
        <p:nvPicPr>
          <p:cNvPr id="1026" name="Picture 2" descr="http://imgc.allpostersimages.com/images/P-473-488-90/61/6148/HYEG100Z/posters/mick-stevens-do-you-swear-to-tell-the-truth-the-whole-truth-and-nothing-but-the-trut-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99802"/>
            <a:ext cx="3408529" cy="255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5400000">
            <a:off x="2530331" y="5341813"/>
            <a:ext cx="257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smtClean="0"/>
              <a:t>www.google.com/imgres?q=i+swear+to+tell+the+truth+the+whole+truth+and+nothing+but+the+truth&amp;um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5079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87425" y="228600"/>
            <a:ext cx="402225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extrusionH="400050" prstMaterial="dkEdge">
              <a:bevelT w="38100" h="38100" prst="angle"/>
            </a:sp3d>
          </a:bodyPr>
          <a:lstStyle/>
          <a:p>
            <a:pPr algn="ctr"/>
            <a:r>
              <a:rPr lang="en-US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Epithet</a:t>
            </a:r>
            <a:endParaRPr lang="en-US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4343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Pronounciation</a:t>
            </a:r>
            <a:r>
              <a:rPr lang="en-US" sz="1600" dirty="0" smtClean="0"/>
              <a:t>:</a:t>
            </a:r>
            <a:r>
              <a:rPr lang="en-US" sz="1600" dirty="0" smtClean="0">
                <a:effectLst/>
              </a:rPr>
              <a:t> </a:t>
            </a:r>
          </a:p>
          <a:p>
            <a:r>
              <a:rPr lang="en-US" sz="1600" dirty="0" smtClean="0"/>
              <a:t>	[</a:t>
            </a:r>
            <a:r>
              <a:rPr lang="en-US" sz="1600" dirty="0" err="1" smtClean="0"/>
              <a:t>ep</a:t>
            </a:r>
            <a:r>
              <a:rPr lang="en-US" sz="1600" dirty="0" smtClean="0"/>
              <a:t>-uh-</a:t>
            </a:r>
            <a:r>
              <a:rPr lang="en-US" sz="1600" dirty="0" err="1" smtClean="0"/>
              <a:t>thet</a:t>
            </a:r>
            <a:r>
              <a:rPr lang="en-US" sz="1600" dirty="0" smtClean="0"/>
              <a:t>]</a:t>
            </a:r>
            <a:r>
              <a:rPr lang="en-US" sz="800" dirty="0" smtClean="0"/>
              <a:t>1</a:t>
            </a:r>
          </a:p>
          <a:p>
            <a:r>
              <a:rPr lang="en-US" sz="1600" b="1" dirty="0" smtClean="0"/>
              <a:t>Definition: </a:t>
            </a:r>
          </a:p>
          <a:p>
            <a:r>
              <a:rPr lang="en-US" sz="1600" dirty="0" smtClean="0"/>
              <a:t>	is </a:t>
            </a:r>
            <a:r>
              <a:rPr lang="en-US" sz="1600" dirty="0"/>
              <a:t>an adjective or adjective phrase appropriately qualifying a subject (noun) by naming a key or important characteristic of the </a:t>
            </a:r>
            <a:r>
              <a:rPr lang="en-US" sz="1600" dirty="0" smtClean="0"/>
              <a:t>subject</a:t>
            </a:r>
          </a:p>
          <a:p>
            <a:r>
              <a:rPr lang="en-US" sz="1600" b="1" dirty="0" smtClean="0">
                <a:effectLst/>
              </a:rPr>
              <a:t>Etymology:</a:t>
            </a:r>
          </a:p>
          <a:p>
            <a:r>
              <a:rPr lang="en-US" sz="1600" dirty="0" smtClean="0"/>
              <a:t>	1570–80</a:t>
            </a:r>
            <a:r>
              <a:rPr lang="en-US" sz="1600" dirty="0"/>
              <a:t>; &lt; Latin </a:t>
            </a:r>
            <a:r>
              <a:rPr lang="en-US" sz="1600" dirty="0" err="1"/>
              <a:t>epitheton</a:t>
            </a:r>
            <a:r>
              <a:rPr lang="en-US" sz="1600" dirty="0"/>
              <a:t> epithet, adjective &lt; Greek </a:t>
            </a:r>
            <a:r>
              <a:rPr lang="en-US" sz="1600" dirty="0" err="1"/>
              <a:t>epítheton</a:t>
            </a:r>
            <a:r>
              <a:rPr lang="en-US" sz="1600" dirty="0"/>
              <a:t> epithet, something added, equivalent to </a:t>
            </a:r>
            <a:r>
              <a:rPr lang="en-US" sz="1600" dirty="0" err="1"/>
              <a:t>epi</a:t>
            </a:r>
            <a:r>
              <a:rPr lang="en-US" sz="1600" dirty="0"/>
              <a:t>- </a:t>
            </a:r>
            <a:r>
              <a:rPr lang="en-US" sz="1600" dirty="0" err="1" smtClean="0"/>
              <a:t>epi</a:t>
            </a:r>
            <a:r>
              <a:rPr lang="en-US" sz="1600" dirty="0" smtClean="0"/>
              <a:t>- + </a:t>
            </a:r>
            <a:r>
              <a:rPr lang="en-US" sz="1600" dirty="0"/>
              <a:t>the- (variant stem of </a:t>
            </a:r>
            <a:r>
              <a:rPr lang="en-US" sz="1600" dirty="0" err="1"/>
              <a:t>tithénai</a:t>
            </a:r>
            <a:r>
              <a:rPr lang="en-US" sz="1600" dirty="0"/>
              <a:t> to put) + -ton neuter </a:t>
            </a:r>
            <a:r>
              <a:rPr lang="en-US" sz="1600" dirty="0" err="1"/>
              <a:t>verbid</a:t>
            </a:r>
            <a:r>
              <a:rPr lang="en-US" sz="1600" dirty="0"/>
              <a:t> </a:t>
            </a:r>
            <a:r>
              <a:rPr lang="en-US" sz="1600" dirty="0" smtClean="0"/>
              <a:t>suffix</a:t>
            </a:r>
            <a:r>
              <a:rPr lang="en-US" sz="800" dirty="0" smtClean="0"/>
              <a:t>2</a:t>
            </a:r>
            <a:r>
              <a:rPr lang="en-US" sz="1600" dirty="0" smtClean="0"/>
              <a:t>	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09800"/>
            <a:ext cx="3352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Examples:</a:t>
            </a:r>
          </a:p>
          <a:p>
            <a:r>
              <a:rPr lang="en-US" b="1" dirty="0">
                <a:effectLst/>
              </a:rPr>
              <a:t>	</a:t>
            </a:r>
            <a:r>
              <a:rPr lang="en-US" dirty="0"/>
              <a:t> At length I heard a ragged </a:t>
            </a:r>
            <a:r>
              <a:rPr lang="en-US" dirty="0" smtClean="0"/>
              <a:t>noise and </a:t>
            </a:r>
            <a:r>
              <a:rPr lang="en-US" dirty="0"/>
              <a:t>mirth of thieves and murderers . . . . --George </a:t>
            </a:r>
            <a:r>
              <a:rPr lang="en-US" dirty="0" smtClean="0"/>
              <a:t>Herbert</a:t>
            </a:r>
          </a:p>
          <a:p>
            <a:r>
              <a:rPr lang="en-US" dirty="0"/>
              <a:t>	Blind mouths! that scarce themselves know how to hold / A sheep hook . . . . --John </a:t>
            </a:r>
            <a:r>
              <a:rPr lang="en-US" dirty="0" smtClean="0"/>
              <a:t>Milton</a:t>
            </a:r>
          </a:p>
          <a:p>
            <a:r>
              <a:rPr lang="en-US" dirty="0"/>
              <a:t>	In an age of pressurized happiness, we sometimes grow insensitive to subtle </a:t>
            </a:r>
            <a:r>
              <a:rPr lang="en-US" dirty="0" smtClean="0"/>
              <a:t>joys.</a:t>
            </a:r>
            <a:r>
              <a:rPr lang="en-US" sz="800" dirty="0" smtClean="0"/>
              <a:t>3</a:t>
            </a:r>
            <a:endParaRPr lang="en-US" sz="800" dirty="0"/>
          </a:p>
          <a:p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7" name="AutoShape 2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data:image/jpeg;base64,/9j/4AAQSkZJRgABAQAAAQABAAD/2wCEAAkGBhQSERUUExQWFRQUFxYXGBcYGBYWGBUVFhgYFRgXFBcXHCYeFxojGRcVHy8iJCcpLCwsGB4xNTAqNSYrLCkBCQoKDgwOGQ8PGjUkHyIpNSs0KS4qMjUsNTA0NTE0MiwtKSosMzUtKTQpMTQ0LyksKTQpLCwtMCwsLDIsMCouLP/AABEIAPYAzQMBIgACEQEDEQH/xAAcAAACAgMBAQAAAAAAAAAAAAAABgUHAgMEAQj/xABOEAACAQIDAwUNAwgIBQUBAAABAgMAEQQSIQUGMQcTIkFRFDIzNGFxcnOBkbLC0hdToQgjQlKSscHRFRYkgqOzw/AlQ2KDojVkdJPhY//EABsBAQADAQEBAQAAAAAAAAAAAAADBAUGAgEH/8QANBEAAgIBAgQDBgUDBQAAAAAAAAECEQMEIQUSMUFRYXETIoGRobEGMkLB8XLh8BVSYpLR/9oADAMBAAIRAxEAPwBl3Q3WjxaO0jOpVgoyleFgdbg1P/Zrh/vJfen0Vp5M/AzesHwinOgFL7NcP95L70+ij7NcP95L70+im2igFL7NcP8AeS+9Poo+zXD/AHkvvT6KbaKAUvs1w/3kvvT6KPs1w/3kvvT6KbaKAUvs1w/3kvvT6KPs1w/3kvvT6KbaKAUvs1w/3kvvT6KPs1w/3kvvT6KbaKAUvs1w/wB5L70+ij7NcP8AeS+9PoptooBS+zXD/eS+9Poo+zXD/eS+9PoptooBS+zXD/eS+9Poo+zXD/eS+9PoptooBS+zXD/eS+9Poo+zXD/eS+9PoptooBS+zXD/AHkvvT6KPs1w/wB5L70+im2igFL7NcP95L70+ij7NcP95L70+im2igFL7NsP95L70+ikXbeBEOIkjUkqjWBNr8Adbeernqod7PHZ/T+VaAa+TPwM3rB8IpzpM5M/AzesHwinI0BC7O3zws7Osct2jVmYFWByrxIuNbeSuGblIwghaVGaRUZVYKpDDPexs9tNLX7SKp3Zm0TDiWfqPOofM6sn8QfZWzZ/iWK7c+H/AHyVmrVykvmdrP8AD+DFK221ca3Xd072+Ra+x+VDDYiZYVSVWc2BYLa9if0WJ6uypPC774OQOUnU82pdtHFlHE2K68Rwqt+TLuMzIsqt3VzhMTa5QAtwDY8e+6qWtuQnD4rERroA8if3C1x+Fq+vUzjBSdOyOPBdPn1OTBFSjypNW+qtpv0qqLtO+2E5hpxLmjRgrFVYkMRcC1r+3hUXPyq4JTbNI3mTh5Dciorky3fjlwDc4txJMW7O8AUfNSnu7u+MZj8sxBS7ZsrAEWXQdumg7NKllkyVGq3KGLSaJTzLJzNY2+6t9l28vFF24bErIiupurgMD2gi4pf2hyh4SGR43ds8ZsQEbjroDwPCp/BYRYo0jW+VFCi+psosLmq05VNlrHzfN2Xnmcvc98wK5QL9mYnsqbLKUY2jO4fhw586x5Lp+D/s+xOPyrYUoWRZGsyKQQFID36QudQCPxFbZeU/CpGrsslmaRQAoOsRAP6Q4hlNIe291Y8PsuGcX56V1D9LMtrSHQdXAVAYtj3HAOrnJ/3Q/wD5VSWfJC0+tWdDg4VotRySgnyubju96Sf7rbyLfPKXhO5xP+cymQx5cozBgubUZrWtbr661LypYUxPKqykRsqsMqhhnDWPfWtdbceJFUz3WeZ5vqzl/blC124E/wBkxPp4f/UrwtXNv4fUtT4BpccOZ3+dLr+lyr7Ft7F5TsNiZkhVJVZzZSwW17E8QxPV2Vz7z8qMWFlMKRmV0NnObIqnsBsSSPNSlyY9xmZBKrd1ZyY21y2C6A2Nr991V27U3cgOPml7siLBpXMJHSzBWJW97aa+6plkySxppq2/8+JmT0ekxaucJ45csY7Lfd297XSPmPG6e+EWPQlAUdLZ0JBIvwII4g66+Sp+qX5IZSMcRfRonv5bFSKuip9PkeTGpMy+L6SGk1c8WPps18UFFFFTmUFFFFAFFFFAFVDvZ47P6fyrVvVUO9njs/p/KtANfJn4Gb1g+EU5Gk3kz8DN6wfCKcjQHzYcKXMrD/l3Y+bOF/ewrt2d4nivSw/75NP99lWRs3kzWF5y84aOaOSO2WxXOQQSSbEiwPCteyeSpFiljefOsuQgoLZWjJN+JB0JFqy46Wa+TO6zcd0801bpSi1t2VN/WyL5LMHhCQ7kd1K5KAkjo2sLDgf0qSd4sTzuLxDjXNLIf7uY2/C1Wtsjktiw8qyLNKShDKCFsCPMKX9mcnkccr89i4CrJKlgwDBnBUEgniDr5xXvJhnKEYutiDRcT02LUZs8XJuVUmvN2trpeBPckeOz4Jk64pGHsazD8SaReTdiNqR26+cB82VqsDk/3QkwXOFpkkSULbJe11vrfhwNYbC5M0wuKXELMzZSxCFRwYEatfqv2VIsU37NvsUZa/TQesjG2sn5dvW7vpux2qruWrjhfNL/AKdWJ/TUH30X/wBifzqG3w3MTaAiJlKGPNYgBgQ9vL5BrU2eLyY3GJn8Lzx0erhmzJ0r7eTQk7da+wMJf7xfw53+FKGKH9jg9ZP/AKVWyNhYJsNHs6TEKzRtoA6rJnux7251sx0qLn3H2fIEw8eLs6PJ0ecjdyzABly9oyfgarZMLk7TXSvsbej4nDDFRlCW03Pp2akv3KzlwVpinkzezJzn7q6cAR3JifTw/wC+SrIi3OwMmKGXFK0gj5po1ZCWKxGEtobg2F7dorbheSeFIpIzNIwkKG9lBUoSRbtuGIrytNK21XcnyccxckY5FJOodvB231+RC8lmDwhs7sO6ldigJI6OWwsOB/SqB2vscYja8sIkVecncXIOh1JFus308tP2xeS6HDyrKJpGKMGAOUDTtsKkDuBh+7O6wZBJn5ywIy5us2tfU68am9g5RjGSWz/z4mYuKYsWfNlxSl78XXTZ/G6j6bnBuLyenAyPLJIruVyrlBAVSbk68SbCnWisWkA4kCrUYqCpdDBzZsmfI8mR3J9zKisUkB4EHzG9ZV6IQooooAooooAqod7PHZ/T+Vat6qh3s8dn9P5VoBr5M/AzesHwinCdLqQNCQR28RSfyZ+Bm9YPhFOdAtihN8dldyy8zmZmtmY3JU5tQuvZx9te7c2bidnrEhmK84Gcc27gWOXjw1qU5TdoOm0jlOipHpYEag3uDx48a6+V9rnCN2xsfgP8ayckYpZGuq2P0HSZc0p6XHkdxnFyfe3Xe/Ugtsbfn5zDkTSBhFAT0iASUQ3te3n9tcePwBn2jJEGVTJiHXMe9BLnU1HS4d0dA/EhGGt+gwDL+B4VLYzZTYjaUkKkKZJ3AJvYDMx19lR7ze6/V0LaUNPBcsqXsn7yX1rv6fAlt4VnwBw8HdDBRA3SQtkJaSQjS/o68RpXdsXfDGQ4qGDENnVubBJN80ci9E3/AEj0gb8dCKh9/dnyYbuXDu+cRwey5ke9r+TKPZWrd2UjaGHXEXaxjAykEjMoMYOmo1Xy1NzNZK6br+DO9jHJo+dpSuEn03dfqXSnvur7+RF7G2McViBCrqmbMQzd6MoJ/hV/bEwJhw8UTNmaNFUsL2JAtcXqhth7vvjMTzKkKxzm7XtZderrq/NlYQxQRxscxRFUntIAF6m0cai3XxM78SZlPLCKndL8tdPO+9/Qp7e781tst1c7A/vCE/jeoHZmN/t0ct/+erk+eS5pj5XIsuPVv1okb2hmX+ApMWMhRJ1ZiPaoDfxqlkfLkfk7+x02jgsukg31njUPkpE9uhibY4y6fm1nmub2usbsL+S9qjXnmxBlneRmZArsSTfpOEGW3Cxb2WqV3Gw+Y4tv1cHiPxW386jdl+AxXq4/86OnWEU/BsOoajLKHVSxx+Dav52MOP3lln2QudiXixKpnuczKY3IzHrI4X8gqN2nvA8uBwyF2zRPMpNzcraMpft4keyueE/8Nk/+VF/lSVDMCND16+/rr5Ocq9Uj3pdNi5mkkuXJJr6r9y1sTvXiYJdnRq2ZJ4oc9wCWZjlY348CDSpv1sc4STIWZmkvISCctiSAtj6N/JpVobubGheDBzsgaWOBArHiAVB/ifeaROVzGMmNjym1oVNrAi+eQag8fbV7URSg3LxOV4RmeTVQhiSVRd9ravd16jRyZbty4WF2kZSswjdQpJtdbm4I0Oo91OtcWxJs+Ghb9aND71Brtq5GKiqRzmfNPNkeTI7b6hRRRXohCiiigCqh3s8dn9P5Vq3qqHezx2f0/lWgGvkz8DN6wfCKc6TOTPwM3rB8IpybhQFWcom52KxGMMsMWdCiC4KixXQg5iKz5TtgzynC83Ez5YirZRfKwsdbcKgxyoY8kgMhsCTaNToNSfNapbGcpE8uA5xG5qeOZEcqAVZHVyDZr21X3jy1m8+GSl133O2Wm4jgnhdwfJ7q67Wq37kDtvdXEiSLLBMRzMFzlzWIRVYacLEcDUltTk9x/dMkkSAhpGZWEgUgMcwPEEEX/Cu3cXenaE+Kjzs8kDFlY5Fyiyk98qixBt19dWZtTEGOGV14ojsL8LqpIv7qlhixzi5U/EoarXavTZY4OaLaXLtv5U777FQb47u45uY5yN5XWJgWXp8JGIuRrezCvG3dxI2hCwhlyg4YlspsAFQG5HC1jcdVqmti8p80kGJLiPnYoucjIUgGzBSGF9e+HX2104DlMl/o+TESxq0iyiJAt1UllzXYXJsAD166cKjXsW+a34/ItSfEccfZcsdrx/8Aen41/wCC7Byd7RilzRqAQ2jrIBpfjxvwq3NipKIIxNrKFAc3vdhpe9VTgeVnFq6tMqPETqAuUkA65GvxHlvVvYTErIiupurqGB7QRcVPp3j35PqZnGI6tOL1NO7px8tmvVCVyi7kTY14pISl1UqwYldL3BBse01DfZfP3BzV4+fE5kHSOUoUCEZraHQHh1V3708oc2E2hzNkMI5stcHNZgC1mv5eyvRv5O203woCc1mdQQOkLISGvexsR2V4fsXJ2t26LOP/AFLHhhyySjGPtF06fLd+90PdxtwZsN3QMRlAmi5sZGzEA3zHh5RSLit1cbh3kgELsJLLmVSyuFYOCrdWoFb8Nv1tKRsscru1j0VjRjYddgtNm3OUXE4WWJHijyvFDI1w4fpDpjvrAhg3VUV4ZwTppLb5l9R4hp9RKPNCc5+81/TVOtqfh40RE+4mJTZeURlpXxCSFF1ZUEbILjtu2o6q49sbjYk4fCukDl+bZJFA6SlXYqWHlVreymrYXKLLicc0CxoYvzuVlzZ8qAlSbmxvYdXXUJtrf3aEGjtGrNcgBBmVb6GzXFjr2mvUlh5ebeunyIcOTiKzLE3Hmty3v9S712XwrYszdyFkwkCspVliQFTxBCi4NInKdulicTiUkgj5xREFNioIIZjrmI6mFMHJ3tvEYmBziQcyvYEpkupUHhYD217vrtfFQFDh8oSxaRnW4AGnEfu81Wcijkx+8nX1MXSTzaTVv2Uo8ytX1j8PHyJ7YkDJhoUcWZY0Vh2EKARXbVMYXlGx8knG6fpBI1IUEHXMBcdoueqvNj79YspN+eYtHhyQWyt0xKvS1GvRe2vkrwtTF9n/AAWJ8Dzxv3otqrp9OZ0r2Looqm9hcpWLLyiWQMOZmK9BBlkVCykWAvqLWPbWO7/KHjZMTGjzBlclSMkY4qbEWUag2Psr4tXB113PU/w9qoLI24+4re78L22LmoqisNv1tKRsscsjtYnKsaMbDrsEq69mSs0MbOLOyKWFrWYgEi3VrUuLMsu6RR4hw6ehajOSbfZPdeu3yOqqh3s8dn9P5Vq3qqHezx2f0/lWpjNGvkz8DN6wfCKcm4Um8mfgZvWD4RTk3CgPm3B4p0dmjFyVkB0JsjAhj5LLfXqrtghT+j5WDfnOfiBW3BckuVvLckj2VxYPG808ml8ySx2va2dSt/ZWzC4Z+55XCkpnjUm1wCc/X+HtrCx308mfq2q5U+ZuvejW/X19Bz5K9o4oSrEqk4Vi5Y5dA2W989r30Gl+urN294rP6qX4GqteTHe1kZMJkBRmPSF7qzXOvURcDsqytvD+yz+pl+Bq1MNey2OE4k5PX3JJb9u6vq/N9z5zgxBS9v0lKnyg/wCxUyGP9Fns7rH+Sa5cHs3nMLPIOMLRE+i+ZT+OWpLCYJn2TKygnm8Srt5F5srfzXIrMhF0/wCk7nU5sbnDyypP5OvuiOx/iuF/7/xirx3La+Aw3qk/dVD4nFh4YYwDmj5y/lztmFvYKv3dTDGPBYdGFmWJLjsNr2q5pN5Sa8F9jmvxD7mHFCXXmm68nLYqLlS/9Sk9GP4BXJujiGk2jEx4tmuf+2wqX35w4fbQRuDtAp8zBVP4VFbrYMxbTSNu+R5EtxuVV1tby1Xp+2v/AJGuskXw/k7rCn8Gv7Efu9jMRFMHwoJlysAAoc5ba6EGmzlaOY4R2FpGhOcdmoNveWpb3X2++DxHOKgZiCpU31BIuBbgdPLUlylbW7oxETAW/MRG3YXu5H/kKbLA14sLmnxSE6VRi3a6vbu/BdiQ5HIQcXIx4rEbe1gD/vy1hynSx/0jZ1JGRLkGx4GwHk665dwnbC7VWJ9CS8R9ouPxAo5WP/UGv1xx+3Q17trAl4Oiu8cZ8WnNvaePmW9dkv2Lpwtsi24ZVt5rCoXfxgNn4gkXGQadvSWpfZ/go/QX4RULygj/AIdiPQHxLWlk/I/Q4vRJPUY0/wDcvuhM5MjGcPjcoIbm+lc3Fsr2t2Dz0kbHHQxPqD/mxU3clIJTHBdWMQsB1mz2GmtK+ycK6pic0beAPFWFrSxE+7+FZrTcYOuzO0hLHjzamHN+uFW9+q8SJUkajruP4GpLddf7ZCP+r96mtUuEPcqyW4TSIT50jYfNUls7CmPaMSW1BTS3G8Y6uu9QQg1JeqNTUaqE8GRJ9YZPo6X0OLd3GYiKYPhQTLlYWChzl69CDX0Jg5GaNC4sxVSw7CQCR76oLdbeB8HiOcVAzEZSpvqCRcC3A6eWrD27v9PFiMIEReaxCROcym93YhgrXtoLdVXdNJQhvZzPG8U9TqEo8tJN3e7pK7feuxYFVDvZ47P6fyrVvVUO9njs/p/KtXzkxr5M/AzesHwinOkzkz8DN6wfCKc6A4m2JASSYYiTqSUW5J6zpWbxwwxm4jjjFr3yqo7L9XGuqsXQEWIBHYdRQEFtzbAw/M82kZ54tZiHsAq5gRzSMTfzWoG90d8hSUnMIyVjYq0xjEnNoTYm6m9yAB1kHSpHaGyEmyEl1Md8pR2jIuMpF1PC1EexYhbQkiTnblmJ5zJzeY669H+dAL+H2jg0zImGGWbImRIjnd27ozJKlgFy9zyC5Nrg3toTsXePAYdMqqqK6l5FCBcigtGTKpsbgo62AJ6B0sKmYN34UcOqkMGLg5m7488SbX/9xN+15BbRLuph21ysp6V8ski5gztKQxVhcZ3cjszEDQ0BCYY7PimJiwhz84UVliJVplUvljPC+UFs2i2B10prwGOWaNZEvlYaXBBHUQQdQQQQR5K1JsiMEELqsrTDU+EdWRjx/VdtOGte4HZaQk5C1iLZSxKjpO5Kg8CWdrnzDgBQ+tt7shZZ0kmhabBgOzoivIFut0lk6JtxUxjs769bZcThFxBbmbuHVGnEV1WVrKqmTt6Si/AE2JBqW2jsxJgoYsMjB1KMyMrAMtwVN+DMPbXN/VuHNm6Z1VipkfI7pbK7pfKz9FTcjUgE6gGh8OObeXCKoc21VW7wAgu5RUN+Dl1cWPDI17WrkxUWCxUUmK5hJnhVgRYZg0a5whscvAg3uRYipmTd2ArIObA52QSsQSDzgtZ1YG6nQcLdfab7cPsiNImiGYq+bNmZmJzCx6RN+Hu6qH1NroLOExmFlxHOyYQpKHgXnchOVpY4mjDsNA2aQJpfqJtepLB7fweLlCAI7ENzZZUOcL32S9zbr1AuNRca1JLsOIKVymzPE51bvoeb5s8ermo/PbXiawwG78ML5oww0IC53KIDqQiE5V4dmnAWGlA3fU4cRvUI5eaMeom5trEWSIrGVmNx3uaaFSOrMx4Ka8G9cZizNHIwKGRlRDJlgJbm3cW/TRc2UXPHS2tSeI2JC7SsyAmaMQyHXpRDPZT2eEbh2jsFaMXuzBILEOo5sREJJJHmjUEBHyMMwFza+oue00Phr2dtPDXAiUK0jZLKgU6Ria7W/RyMpvw6QHE0YnbJWYwtGOBcsT+b7nA6cjG3fBujk8oPC9t+D2Ekc7TDjzUcKi3expc8b9IkkXPYqjqrqk2ejPnZbtkMeuoKMQSCOBuQKAiI9t4cgK0TIGyFQ8WUSB3SIOoI6mkQG9mAYXFdGOx8SR4iVY1Z8KrE3ABLJCswAa3DKy69XsoTdaAAgh2BUIM0krGNQyuBES147MqG62N1XXoi29NhxCKSKzFZg3OFnZnfOuQkuTe+UADsAAFrUBxbT21Bh3/OKgGRWBt0i7uUVQLW1PXm7SbAXrFNuc8qthollClla7AGN1aLoaBh3js1wbdEdRuOl92IWFn5xzYAM0jlxZswyte4IPX5SOBrtwGz1hTIl7XJJZmckniSWJNAdNVDvZ47P6fyrVvVUO9njs/p/KtANfJn4Gb1g+EU50mcmfgZvWD4RTnQBRRRQBRRRQBRRRQBRRRQBRRRQBRRRQBRRRQBSptblCijkaKJTK6EqxBsqsNCpIB1B413767cOEwUsy2zjKqX4B5GWNS3kBa/sqil2tL0mMjysoN0hVZBm0JLFU6A6enfXysCRxAFl43lKmB6CRr5wzdduII6vJWexuVMZguLUKGOkiA2Fz+ktzoBxI4eWqei3pnOYyQl40tmdFcZL278MBwJt1cNK6mxqyJmQgg9f8+w3PA9lAfS8UoZQykMrAEEagg6gg9YrOqw5E9syOuIgYkpEUdL/oiTPdfNdb++rPoAooooAqod7PHZ/T+Vat6qh3s8dn9P5VoBr5M/AzesHwinOkzkz8DN6wfCKc6AKKKKAKKKKAKKKKAKKKKAKKKKAKKKKAKKKKAgd+tlHE7PxEQXOxTMq2vmZCHAt13K2t5aQMNu/icZgoxz3MEFgqx9GN1sMt0QgcTw8hq3aqttoOuPMMszLHHa0SQl2Ot7kot1XS+bsJ89ASOH3PRVLzNmGTLzZswvazXuo466eW1VztbdmJZW7kTI1r5FY5XcsqhQjGx43sLHSrO23jlEff3v23B9oOoqtMXvM8Ux7lCNIFfvhmAHaBfj2XoB45FsEyd1llysrRxnyMgcsp6uDKfbVnUg8ieDddmc5ISXxE00pJ4t0slz58lP1AFFFFAFVDvZ47P6fyrVvVUO9njs/p/KtANfJn4Gb1g+EU50mcmfgZvWD4RTnQBRRRQBRRRQBRRRQBRRRQBRRRQBRRRQBRRRQBSNv5utnkTFJC87KArwo2XNbVXIzDNbvfaOypvePfrBYEHuidFbqjBzSHzRrdvabCqj3p/KGle6YKLmVv4WWzvbtWMXVT5y3moCE3g37OIIjw8HNdWpLNW/d3ZfMo0j9+3G+pqM2fs5nkLx9I3LelfrFv4U2pgnMYzA5mNrUA08lu8MzO+Gfm+540vGScsgYvbJa/TXUm9rjhrcVZdUbtHG4XAxk4gKziMFYSAWkZybDKeCgKLk6a9ulJG73K7tHCaLNzsY/wCXMDIoHYrE51HYA1AfVNFVVut+UBhZrJi0OGf9YXkiPtAzJ7QR5as7B41JUWSJ1kRhdWUhlYeQjQ0Bvqod7PHZ/T+Vat6qh3s8dn9P5VoBr5M/AzesHwinOkzkz8DN6wfCKc6AKKKKAKKKKAKKKKAKKKKAKKKKAKKKKAKoflj5TpximweElaKOIZZWQ5WeQ6socahVBA0tc5uyrr21tIYfDzTtwhjeQ+XIpa34V8c4nENI7SObu7F2PazEsT7yaA1sxJudSdT2nyntry1C1lagJKDbE+H5toJXjug71iuoLKdOH6NbMVvjjZO/xUx/vsPhtXHKl4Yz2NIvwuPiascBDeQX4Ldz6KAufeBb20BjtJyXsSSVAUk3JuB0r3/6i1chrY5ubnidT5zWBoDAmrJ5DN75MPj0wpf8xiSVKngsuUlGXsJICntuOwVWpNbtm45oZo5V76J0cedGDD91AfbFVDvZ47P6fyrVs4XEiSNXXVXUMPMwuPwNVNvZ47P6fyrQDXyZ+Bm9YPhFOdJnJn4Gb1g+EU50AUUUUAUUUUAUUUUAUUUUAUUUUAUUUUAi8tW0ua2ROBxlMcXsZgW/8VavmAmvof8AKGlts6Jf1sSn4Ryn+VfPBoD1DWwVzK3VWxTQEgpvA3kkQ/tLID8IrDDtaOQ9oVB/eOY/glvbXkB/NSDyxn3Zx81Yym0Sj9Zmb3WQfuegOdjWpzXrVqagAmigCveugPrHko2r3RsjCN1pHzR88JMf7lB9tJ+9njs/p/Ktd35PWJzbLdfu8RIPYyxv/E1w72eOz+n8q0A18mfgZvWD4RTnSZyZ+Bm9YPhFOdAFFFFAFFFFAFFFFAFFFFAFFFFAFFFFAUz+UdjOhg4u1pnP90Ig+Nqo01cP5Rkg7owi9YilNvIXUD4T7qpxzQHiLxraq1KPEo2fCbdN8TOc1tciRwLa/WMzN7jUagoDswUBZZFGpKggdZs68O02ufNesNoLYqunQVV01175uHYzEeymjcXYqyiWR8hWIA98wlR+KMoBAKkgg3v2aVHbzbESGOCSPMomV7ozByrRtlJDAC6m4IuLigFphWphW161MaAxFZWrd3GwjWUjoMzoDcd8gRmFuPB199a8tAX7+Tg/9kxQ7J1PvjX+Ve72eOz+n8q1Hfk14nTGx+WBx/iKf3CpHezx2f0/lWgGvkz8DN6wfCKc6TOTPwM3rB8IpzoAooooAooooAooooAooooAooooAooooD58/KGlvtCFRoVw4/8AKST+X41VbDttVrflD4XLj4H4B8Pa/lSRr/g61VJHmNATG18YGw+CQCwjgf2l8ROST5bBPdUWte4jFh+bAW2RAnG9yGZifJ33CsA1AWFue0sWz8VNzaFQqFAUS8gRy8ha1pHjBVVOuXU9hsqbf2+2JKXSOJIlKRxxghUUsXNsxJN2JOp7AOFRIbr6/wAbcPdXhagNb1rNZsawJoCZxEP/AA6Bsw1xOKGXstFhdahiPLUhLi74WGPToSzt5TnWAaj+5Ucx/wB2oC2/yb3PduJHUYAfaJFt+80y72eOz+n8q1A/k24G+IxcvUkcae12Lf6f41Pb2eOz+n8q0A18mfgZvWD4RTnVT7B31XARSZ4ywJzEgkZQF1uAp6gTepuPlVVgCIND2yW/ApegH2ikGblXRct4D0mCjp3ux4DRNL1gnK6hNhA1xlNszXAe5X/l9dj7qAsGiq/w3K3HIAyw3B6+ct1kdacbgi3HStv2pL9x/ij6KAe6KRTyoj7j/EH0V4OVFfuP8UfRQD3RUPu1vD3WjPkyZWy2zZr6A34DtqYoAooooAooooCofyi9nE4bDTBSeblZCRwCyLfXzsg1/nVCN5jX1Fyw7tPjNmuIyA8B58A3GYRq2ZfPlJIv1gcONfMHN0BrWvb1hYivQaAzz1iWryx7K8IoAY1jXhr00B6vDhWJrPLpemPk43YGP2jDA6s0Vy8uXS0agk3PUCcq/wB7SgLs5Ad3zBs4zMLNipC49WgyJfznOfMRUdvZ47P6fyrVtQQKiqiAKqgKqgWCqBYAAcABVS72eOz+n8q0BBY7Dc5E6XtnVlva9swIvbr41HYrYGck5wLoE72/BAl+PkryigO7GYLPFkuAbob24FWDaAEW4V6uDtK0gPfBARbhkzWsb/8AV+Fe0UBzLsYA3BGrxuwt0SyAg2F9M1xfzeWtU2wbqqhhpHJHcqCSHygdf6IVR7KKKAyGxNAM97EHVb3AlEoBF9DxGltDw0FbcLsoIytcaGW/RtfnHzjr/R4fyryigGnYe9UuFVljCEM2Y5gTrYDSzDsqS+0fE/qxfst9dFFAH2j4n9WL9lvro+0fE/qxfst9dFFAH2j4n9WL9lvro+0fE/qxfst9dFFAeNyi4gggpFY/9L/XVancfD//ANP2h/KiigMP6g4btk/aH017/UPD9sn7Q+miigMTuBhu2T9ofTR/UHD9sv7Y+miigPTuDh+2T9ofTXn9QcN2yftD6aKKA9O4WH7ZP2h9NM+5cg2Xzvc6gmbLmMmZjZL2AsQAOkx4ddFFAM/2j4n9WL9lvrpd2hjmmlaRrBnNzbQXsBpfzV5RQH//2Q=="/>
          <p:cNvSpPr>
            <a:spLocks noChangeAspect="1" noChangeArrowheads="1"/>
          </p:cNvSpPr>
          <p:nvPr/>
        </p:nvSpPr>
        <p:spPr bwMode="auto">
          <a:xfrm>
            <a:off x="63500" y="-1133475"/>
            <a:ext cx="19526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9937" y="6320134"/>
            <a:ext cx="364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sz="800" dirty="0" smtClean="0"/>
              <a:t>http</a:t>
            </a:r>
            <a:r>
              <a:rPr lang="en-US" sz="800" dirty="0"/>
              <a:t>://</a:t>
            </a:r>
            <a:r>
              <a:rPr lang="en-US" sz="800" dirty="0" smtClean="0"/>
              <a:t>dictionary.reference.com/browse/epithet</a:t>
            </a:r>
          </a:p>
          <a:p>
            <a:pPr marL="228600" indent="-228600">
              <a:buAutoNum type="arabicParenR"/>
            </a:pPr>
            <a:r>
              <a:rPr lang="en-US" sz="800" dirty="0"/>
              <a:t>http://</a:t>
            </a:r>
            <a:r>
              <a:rPr lang="en-US" sz="800" dirty="0" smtClean="0"/>
              <a:t>www.virtualsalt.com/rhetoric6.htm#Epithet</a:t>
            </a:r>
          </a:p>
          <a:p>
            <a:pPr marL="228600" indent="-228600">
              <a:buAutoNum type="arabicParenR"/>
            </a:pPr>
            <a:r>
              <a:rPr lang="en-US" sz="800" dirty="0"/>
              <a:t>http://www.virtualsalt.com/rhetoric6.htm#Epithet</a:t>
            </a:r>
          </a:p>
        </p:txBody>
      </p:sp>
      <p:pic>
        <p:nvPicPr>
          <p:cNvPr id="2051" name="Picture 3" descr="http://0.tqn.com/d/grammar/1/G/r/H/-/-/blackboard_epith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4800600"/>
            <a:ext cx="2606675" cy="159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04800" y="6400800"/>
            <a:ext cx="342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smtClean="0"/>
              <a:t>www.google.com/imgres?q=epithet+examples+for</a:t>
            </a:r>
          </a:p>
          <a:p>
            <a:r>
              <a:rPr lang="en-US" sz="800" dirty="0" err="1" smtClean="0"/>
              <a:t>kids&amp;um</a:t>
            </a:r>
            <a:r>
              <a:rPr lang="en-US" sz="800" dirty="0" smtClean="0"/>
              <a:t>=1&amp;hl=</a:t>
            </a:r>
            <a:r>
              <a:rPr lang="en-US" sz="800" dirty="0" err="1" smtClean="0"/>
              <a:t>en&amp;tbo</a:t>
            </a:r>
            <a:r>
              <a:rPr lang="en-US" sz="800" dirty="0" smtClean="0"/>
              <a:t>=</a:t>
            </a:r>
            <a:r>
              <a:rPr lang="en-US" sz="800" dirty="0" err="1" smtClean="0"/>
              <a:t>d&amp;biw</a:t>
            </a:r>
            <a:r>
              <a:rPr lang="en-US" sz="800" dirty="0" smtClean="0"/>
              <a:t>=1366&amp;bih=627&amp;tbm=</a:t>
            </a:r>
            <a:r>
              <a:rPr lang="en-US" sz="800" dirty="0" err="1" smtClean="0"/>
              <a:t>isch&amp;tbnid</a:t>
            </a:r>
            <a:endParaRPr lang="en-US" sz="800" dirty="0" smtClean="0"/>
          </a:p>
          <a:p>
            <a:r>
              <a:rPr lang="en-US" sz="800" dirty="0" smtClean="0"/>
              <a:t>=ImC_3sCij8LT3M</a:t>
            </a:r>
            <a:r>
              <a:rPr lang="en-US" sz="800" dirty="0"/>
              <a:t>:&amp;imgrefurl=http</a:t>
            </a:r>
            <a:r>
              <a:rPr lang="en-US" sz="800" dirty="0" smtClean="0"/>
              <a:t>://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0200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67065" y="228600"/>
            <a:ext cx="526297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extrusionH="400050" prstMaterial="dkEdge">
              <a:bevelT w="38100" h="38100" prst="angle"/>
            </a:sp3d>
          </a:bodyPr>
          <a:lstStyle/>
          <a:p>
            <a:pPr algn="ctr"/>
            <a:r>
              <a:rPr lang="en-US" sz="8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Epizeuxis</a:t>
            </a:r>
            <a:endParaRPr lang="en-US" sz="88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434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Pronounciation</a:t>
            </a:r>
            <a:r>
              <a:rPr lang="en-US" sz="1600" dirty="0" smtClean="0"/>
              <a:t>:</a:t>
            </a:r>
            <a:r>
              <a:rPr lang="en-US" sz="1600" dirty="0" smtClean="0">
                <a:effectLst/>
              </a:rPr>
              <a:t> </a:t>
            </a:r>
          </a:p>
          <a:p>
            <a:r>
              <a:rPr lang="en-US" sz="1600" dirty="0"/>
              <a:t>	 \</a:t>
            </a:r>
            <a:r>
              <a:rPr lang="en-US" sz="1600" dirty="0" smtClean="0"/>
              <a:t>ˌ</a:t>
            </a:r>
            <a:r>
              <a:rPr lang="en-US" sz="1600" dirty="0" err="1"/>
              <a:t>epəˈzüksə̇s</a:t>
            </a:r>
            <a:r>
              <a:rPr lang="en-US" sz="1600" dirty="0"/>
              <a:t>\</a:t>
            </a:r>
            <a:endParaRPr lang="en-US" sz="1600" dirty="0" smtClean="0">
              <a:effectLst/>
            </a:endParaRPr>
          </a:p>
          <a:p>
            <a:r>
              <a:rPr lang="en-US" sz="1600" b="1" dirty="0" smtClean="0"/>
              <a:t>Definition: </a:t>
            </a:r>
          </a:p>
          <a:p>
            <a:r>
              <a:rPr lang="en-US" sz="1600" b="1" dirty="0"/>
              <a:t>	</a:t>
            </a:r>
            <a:r>
              <a:rPr lang="en-US" sz="1600" dirty="0" smtClean="0"/>
              <a:t>repetition </a:t>
            </a:r>
            <a:r>
              <a:rPr lang="en-US" sz="1600" dirty="0"/>
              <a:t>of one word (for emphasis</a:t>
            </a:r>
            <a:r>
              <a:rPr lang="en-US" sz="1600" dirty="0" smtClean="0"/>
              <a:t>)</a:t>
            </a:r>
          </a:p>
          <a:p>
            <a:r>
              <a:rPr lang="en-US" sz="1600" b="1" dirty="0" smtClean="0">
                <a:effectLst/>
              </a:rPr>
              <a:t>Etymology:</a:t>
            </a:r>
          </a:p>
          <a:p>
            <a:pPr fontAlgn="t"/>
            <a:r>
              <a:rPr lang="en-US" sz="1600" dirty="0" smtClean="0"/>
              <a:t>	</a:t>
            </a:r>
            <a:r>
              <a:rPr lang="en-US" sz="1600" i="1" dirty="0"/>
              <a:t> Greek and Latin prosody</a:t>
            </a:r>
            <a:r>
              <a:rPr lang="en-US" sz="1600" dirty="0"/>
              <a:t> </a:t>
            </a:r>
            <a:r>
              <a:rPr lang="en-US" sz="1600" b="1" dirty="0"/>
              <a:t>:</a:t>
            </a:r>
            <a:r>
              <a:rPr lang="en-US" sz="1600" dirty="0"/>
              <a:t> the joining of two successive </a:t>
            </a:r>
            <a:r>
              <a:rPr lang="en-US" sz="1600" dirty="0" err="1"/>
              <a:t>ionics</a:t>
            </a:r>
            <a:r>
              <a:rPr lang="en-US" sz="1600" dirty="0"/>
              <a:t> a </a:t>
            </a:r>
            <a:r>
              <a:rPr lang="en-US" sz="1600" dirty="0" err="1"/>
              <a:t>minore</a:t>
            </a:r>
            <a:r>
              <a:rPr lang="en-US" sz="1600" dirty="0"/>
              <a:t> so that the syllables that come together exchange quantities (as when {_</a:t>
            </a:r>
            <a:r>
              <a:rPr lang="en-US" sz="1600" dirty="0" err="1"/>
              <a:t>breve</a:t>
            </a:r>
            <a:r>
              <a:rPr lang="en-US" sz="1600" dirty="0"/>
              <a:t>}{_</a:t>
            </a:r>
            <a:r>
              <a:rPr lang="en-US" sz="1600" dirty="0" err="1"/>
              <a:t>breve</a:t>
            </a:r>
            <a:r>
              <a:rPr lang="en-US" sz="1600" dirty="0"/>
              <a:t>}--|{_</a:t>
            </a:r>
            <a:r>
              <a:rPr lang="en-US" sz="1600" dirty="0" err="1"/>
              <a:t>breve</a:t>
            </a:r>
            <a:r>
              <a:rPr lang="en-US" sz="1600" dirty="0"/>
              <a:t>}{_</a:t>
            </a:r>
            <a:r>
              <a:rPr lang="en-US" sz="1600" dirty="0" err="1"/>
              <a:t>breve</a:t>
            </a:r>
            <a:r>
              <a:rPr lang="en-US" sz="1600" dirty="0"/>
              <a:t>}-- becomes {_</a:t>
            </a:r>
            <a:r>
              <a:rPr lang="en-US" sz="1600" dirty="0" err="1"/>
              <a:t>breve</a:t>
            </a:r>
            <a:r>
              <a:rPr lang="en-US" sz="1600" dirty="0"/>
              <a:t>}{_</a:t>
            </a:r>
            <a:r>
              <a:rPr lang="en-US" sz="1600" dirty="0" err="1"/>
              <a:t>breve</a:t>
            </a:r>
            <a:r>
              <a:rPr lang="en-US" sz="1600" dirty="0"/>
              <a:t>}-{_</a:t>
            </a:r>
            <a:r>
              <a:rPr lang="en-US" sz="1600" dirty="0" err="1"/>
              <a:t>breve</a:t>
            </a:r>
            <a:r>
              <a:rPr lang="en-US" sz="1600" dirty="0"/>
              <a:t>}|-{_</a:t>
            </a:r>
            <a:r>
              <a:rPr lang="en-US" sz="1600" dirty="0" err="1"/>
              <a:t>breve</a:t>
            </a:r>
            <a:r>
              <a:rPr lang="en-US" sz="1600" dirty="0"/>
              <a:t>}--) </a:t>
            </a:r>
            <a:r>
              <a:rPr lang="en-US" sz="800" dirty="0" smtClean="0"/>
              <a:t>1</a:t>
            </a:r>
            <a:endParaRPr lang="en-US" sz="800" dirty="0"/>
          </a:p>
          <a:p>
            <a:pPr fontAlgn="t"/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2209800"/>
            <a:ext cx="3352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Examples:</a:t>
            </a:r>
          </a:p>
          <a:p>
            <a:r>
              <a:rPr lang="en-US" dirty="0" smtClean="0"/>
              <a:t>	The </a:t>
            </a:r>
            <a:r>
              <a:rPr lang="en-US" dirty="0"/>
              <a:t>best way to describe this portion of South America is lush, lush, </a:t>
            </a:r>
            <a:r>
              <a:rPr lang="en-US" dirty="0" smtClean="0"/>
              <a:t>lush</a:t>
            </a:r>
          </a:p>
          <a:p>
            <a:r>
              <a:rPr lang="en-US" dirty="0"/>
              <a:t>	 What do you see? Wires, wires, everywhere wires</a:t>
            </a:r>
            <a:r>
              <a:rPr lang="en-US" dirty="0" smtClean="0"/>
              <a:t>.</a:t>
            </a:r>
          </a:p>
          <a:p>
            <a:r>
              <a:rPr lang="en-US" dirty="0"/>
              <a:t>	 Polonius: "What are you reading?" Hamlet: "Words, words, words</a:t>
            </a:r>
            <a:r>
              <a:rPr lang="en-US" dirty="0" smtClean="0"/>
              <a:t>.“</a:t>
            </a:r>
            <a:r>
              <a:rPr lang="en-US" sz="800" dirty="0" smtClean="0"/>
              <a:t>2</a:t>
            </a: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7" name="AutoShape 2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QSEBQUEhQVFBQUFxQYFRcYGBUYFBQUFBQVFBUVFxQXHSYeFxojGRQUHy8gJCcpLCwsFR4xNTAqNSYrLCkBCQoKBQUFDQUFDSkYEhgpKSkpKSkpKSkpKSkpKSkpKSkpKSkpKSkpKSkpKSkpKSkpKSkpKSkpKSkpKSkpKSkpKf/AABEIALcBEwMBIgACEQEDEQH/xAAcAAABBQEBAQAAAAAAAAAAAAAEAAECAwUGBwj/xABBEAACAQIDBAcFBQYFBQEAAAABAgMAEQQSIQUTMUEGIlFhcYGRFDJCobEHI1JywRVigpKy0TNDU6LhFnOzwtLx/8QAFAEBAAAAAAAAAAAAAAAAAAAAAP/EABQRAQAAAAAAAAAAAAAAAAAAAAD/2gAMAwEAAhEDEQA/APD1NOTTCrFhY8FJ8jQQpXohNmynhG5/hNFR9G8S3CF/S31oM29Kuhi6BYsj3APE/wBhRMH2dYgnrFV9TQcreleutP2cTX94W8DV6/ZpJ+Kg4u9Imu6X7NG5tVr/AGfKLf8ANBwFKvRYegCUbD0DjHI0HlwUnlU1wrHgDXrUXQ6IfCKPg6OxL8IoPHY9kyngpohejsp+E17KmzUHKn/Z6UHjn/S834TR+E6CTNx0r1cYRByqaqByoPN4fs/I943qyToQK9FNNYUHmq9BjVi9Bq9GsOykAKDhMN0LF9RWnH0Ij0utdStPmoOeXohGPhFWr0YQfCK2i1jSz350AmG2Ui8hRQhUchUwaagfLSDUxNKgctVOIiDqQedTNPQeP9MNjGGUkDQ1z1eydKdjiaI6a2ryDE4co5U8RQVUqVKg+jo+iOEXhCnoP7UYmyIR7sajyo1hrUbUFK4JBwRfQVIQgch6CrqWWgqKDsqswr2VZiJ1QXYgDvpRyKwupBHaKAV4R2VQ8Q7Kf9sRGYw5hvLXtz9KJaOgznSqwtGtHVLRUA50qN6sZKgwoImlSIpAUCJpXpWpqB70r1m4vbkccgjY9ZuFaCm4oJXobGYrdoWPKiCK5zpc8ghbLwoD9ibaXEKWXgK0wa4foJG6xZibJ/8AtbkvSuIMVHWtxtQbt6RoDZ21km908OVHk0HNdLJZlW8VZ2z8XKyg5rN2V2kkQYWIvWTiOjqE3XQ3oMPaPSKaBbsLitTo90mWZRmNj31k9OEywhePCrtm9GwcOGS6txoOwDUPLjkU2LVyOB6RNGzRPqVHy7qG2MDiHcuxFibDwoO6hxKtwN6svXnmA22YMQyE5hfSu7wWK3i3tagvdb6dtea9Pdg5G3ijTnXpRoLbGzxNGVI5UHhtKtTG7BdJGUDgaeg+kWofGY5IkLyNlUcSaIY0JtLZqTxtHIAytxFBzLfaGsjFcLE85HMDq+pqxMTtKbgkcI7yWPoLCh4fs+bDvmwk7RAkXUgMPnrXZwgqozG5A1Pb30HkPTiPEiaKCWfPvCNFGW2o7PH5V6dsvALhsKqjgq8+PCvOVk9t25fikRPh1f8Ak12vTfbyYfCuCwDspCrzJoOT6EwHEbRnxHFVJAPgf+B616Uy1wnRXasWCwCX60smoRdWYnXh5is/Z/SPGYjaSRN92vEp+73mg9FlTTSucwD4k4hxJl3Xw2Jv51Z0x6XR4WMqDmkIIAH17qxOgeOy4eTEYiT3mY6ngO4UHU43EJGt3IUd9DYjHxqmcsAvbXmfTPpQ+JkCgERg3APF9dDbsrWw2wpsRBvMSSkaL1E4eZoOi2T0mixMjJHc5eJqjbHSZYnEaAvIeCiuR6G7WWESZFLyMeqoHLl4VZHHiMPi9/NEWDfhBNh2UG/LtPEqAz5UHYa2xjgIs7kAWrzrpht552UFGRL3AOhPlW1s3Zc+LRd71IgNF/F491BibdxryyjEKv3cZ0PbY6mvQcBtRGiRiQCwFq5/aWw8RJGYEVUj7eZFEbG6G7vKZXLZeA5DyoOorh+ne13CmNVOXm3Ku5AoHaeyUmQqw40HFYHaqR7Pyg9cjgONP0PniELiSwfW9+OvjXSbL6HwwnQZj36/Wr8T0Ygc3Ka91BwmwcbLHiZN0pZS3LhXpWEcsgLCxNVYDZMcIsi2oygqxMuVSeNq5WbpdKGIELeldeRVe4XsHpQeebaGJxRU7uwBvWrBisUIwipaw412AjHdThfCg5HZHRVjIZJjcn5UViOitnLRNlvXStTXoOc2b0SVXLydYmuhiiCiw0FIyCmMooJ2pWqszCkkvdQDS7ERmLEcaVaK0qDomqFSJqF6CV6wumW3BhcK7fGRlQdrHQVuA1GXDK3vKG8Reg89+yXZBCyYhxq5yrfnzJ9Sap6f9DJZcQrQq0hkNmueqg/SvS44gosAAOwaVIUHK9E+g6YVAz/eS24nUL3KDwFYSdDMd7dLMrogcnrcTl5ADhXo9Kg5LE/Z8j4d0LlpX4ytq1/P6VRsX7NkiA3sjShTcKfcB/LzrtRT2oOcn6E4dsQsxW5UaD4Rz4VrS4RSuUgZbWtytRuWmZaDFwuwYYj93Gq+Aq2fDi1yL1pFareKg8Zlc4vaoQi6IxFrcl5+tenDD2FhoBpRCbFiSQusahzxIGpq146AC1QIot4qpZaCqgjtKxNx7vGj8tDtg1LXtcmgFbbKA0Th8WHFxUhg0/CKsEQHKgr3wpGarAg7KfKKCnenspZj2VcVpUFNmpZDV9qjegp3XfT7mpGZRxI9arbGoPiFBLcCn3Ioc7UTtvUG2svIE0Be7HZUstAftNjwQ03tcp4Lag1V4UqAV5bcBTUHX0qRpWoFTimHGnAoHpClantQMKe1PlpxQNantT2p7UEbU5WqpcWi+86r4sBQ79IMOP8AOQ+HWP8AtoDctMUoL9vRn3RK3hG/1IpHajn3cPMfEKv9RoCWjqpo6HbHTE5dyqsQSA0gvYWubAd9M6Yk/wCiv8zUE5I6HeOmfATnjMB+VB+pqp9isfemkPmB9KBnjoZplHFgPEipv0dTmXPixqv9gRD4AfG5oKX2nEOLr61S22o+RJ8AaNGzUHBF9BUhEByHoKDNO2R8KOfKl+0JD7sR8zWnlpiKDO3054Io8TSEU54uo8K0bUqDNOz5DxlPlTjZHa7GtG1NegBGx053PnU12Wg+Gic1JpB20FS4NR8IqYjHYKYzjtqJxA8aC21K1VCY/hNIO3ZQFKNKaoLmtyp6Dob1CXEKgu7BR2kgAeZ0p6yOluz99gpkAu2Qsml+vH11+a286C9ulGFHHEQ37A6k+ik1H/qmA+5vZPyQzN8wtqWy9oxth4ZUS2+VCAiqOsyFiOQGoYeVGPjiBdo2C3FyWXQEgXsCdBe/hegDXbzn3MLiT+ZUQf73H0qQxuKPu4ZF/wC5OPoiN9a1VFPegywmMPPDJ4CV/qVvQuO9oVlX2h3ke5CQwxA5Ra7FpCQqjhcnU6C9bWJxSxo8jnKiKWY9iqLk+lc1sDGTzRvMkbLNijmV5AVjw8IFoVAPWlIXrWUWLObmg0MBgRPEkgxGJdXFxdwncQVRRYggi3dRA6NwH3lZ/wA8kjfJmqHR7aOHbPhsO+f2UIjniLm+ub4jdWuRzvQw6Wb1hFh0viN46uj2tDHE+V5pAp0U8FGhYnsoNWHYsCnqwxjvyrf1NGpEBwAHgAPpSzVm9ItsjC4Z5NM2ixg6ZpXOVB4XNz3AnlQWbHxLOJWY3XeyCPh/hpZOXHrK586jjtpncqYwQ8rqiBlIYEtqSp16qqx8qwdlSzjCywo6uEWKOGbLusxOkzqGPWVb5g3xG/Gtsw3nD5wVjjKxizFg7E5nY8zlCAfxdtBUcaqvPiHvkjtEthcnKRnIHe7Bb/uVpQTFluylD2Egnx6ulBRYVkhWJCTYWZmjvnJ1ZsrEC5JJ58av2fhzFGqDM2W+rsL6knly1sByFAURVbJUjm/dHqaiYm/EPIUFLR1S0NEnDdrN8hVZwa87+ZNADIAOyhpJF7a02wa9gqpoB2UGW847z5GoGY8lb6VoSRVU0dAHmbs9TSs/dRJWmtQUblvxfKm9m7SavNKgoGEHjUvZ17KmzAcxUDOvaKBxEOypZar9oHK/oaYTnkpoLTStVWZvwillfuFASvClUFia3vUqDVwWLWWNJFN1dVYeDqGH1ogGuN+y7am92eqk6ws0Z7cvvp5We38NdgDQcx0agIjxGEWwfC4gmLjbduwnh78puynuvW7iA7KyuYkVgwNyx0YEa3y9tYmNiEe1YiwBTFxNGQeG9w/XQ+ORivlWssq5mWOC5RspP3Si+VX0JN7WddbUBkeNQAAyKxAAJBBJIGpst+PGp+1ryDnwR/ra1VYfGMXKMuUhVYWbMCCWB5DgQP5hRV6DB6UxviY48MqSATyKJTYKBBH95J1r6FrKoB45vGtPaGEeWFolvFnUpmVwGReHV6rAaaUTicUsaPI5siKzMexUBZj6CqdmTyNArzhY3cZyoBtEraqrEnrFRxOgJB0FqDGm6PQYbDXMa2iU2KmTfOWsoTOjIWLHIoX3b5RYCj9i7FaIMzsBLLYyZQLLlUKkSMbkogGUdtieJNBw7WQ4DD4vGHLYJLZRo8hB3ZEfFjY5gt9DrwW41cZtUJhzOiPKuVWVUF2YNa1uOlmuTrYAnWgLGG7Wc+dv6bULBBBOkcoUSLo8bHMdbEBgG1vYn1rM2zt112e0ihGllBjhEDNKGeW6R5WyrmIGZjp8FG7BxPV3BhkhMCRKFfKQ0eTKrK6EqfdIIvoRz40GmsIHAAeQqy1Rz246eOlcps+Yud5NBnxBJJMrxiDDi91SJQXOgy9dUuxFyeAAddahMZteGEgSypGWvlDMASBxIHG1ctgNjYqTE+1TzNHIpcRpEryRCNrixDhVtaxGl8xLE8FGth9kuuLXEFpHywtEA+6BBeRXLApYKLKBbL560G1DKrqGUhlOoIIII7iKmaqJfsUeZP0FCbSxrRKhNiXkiiVVGpeVwo1J5C54cFoDyKjlptyebsfMD6Cm9lHO58ST+tBXJYcSBQ7zL2j6/SjBh17B6CkUoM137Ax8j+tDvmPBT5kCtZkql4qDJaN+xR5k1UYW/EPT+9arpVDx0GeYDzY/IUvZRzufM0WyVXQUjDL2CpCIdn0qbSAcwPOqji07fS5+lBO1ICoe0DkGPl/elnbkvqQKCdqRWoDP+6PU05jb8XoKAhRpSqCwfvGlQec/Y5tTLiJYSdJUDD80RP8A6s3pXrd6+dui+1PZ8ZBLyVxm/I3Vf/aTX0PegwOnEZGFEyavhZI517bRtZx4ZGb0rVCuW3sWQpIiHrFhwzFWGUEG6sBxHuir8RCHRkb3XBVvBgQfkTXOdFHRcERMoZ8I0kMnVBP3JspF/wBzIaDaD2lV5JYgVDjKNLh8t7lnPAopGnKjPb05Et+VWb5qDVKOw9yED+JF/pvRGExO8RW/EAbHkeYPeDceVBndIInxEO6izLmeMuWiJUxo4dls7KDcqo10tcc6CXooplkkb2iQSqizJJLHlmKXOaQoSxUlid2CF4DKQAB0imsTpBtQCVIN4YVK55pFzZ1jLZI44yoJDyMGGYaqsbHiQaCe2OjvtLRGUALFnGQSvkYOoVgyKgNst1sGXqki9jRH7BO7WMSyqqnTI8+a1guTO0pbLYDQHTlaquj4wimUYYBCcjSLlkQ2AZVciQAkaP1uZvc0JBtmHHuESOd4lzHerI0cVwODbuQMwJ4BhfnlA1oDZAuFMECl1D3CoDHGkcKC7yMxW+UEqOILM/HjWhBHG6hlYyKb2O8dlNjbTrWOo+VYOwNjQtNiJ91Hl3hhiuA9kgJR3u9zdpd5r2ItdMDQQTAJfREv25Re/idaF2JtBpg8gyiEuywWBDMiEo0jG9rM4bKAPdAJ46Nt/aDQ4aWRBdwtox2yuRHEP53WsLbuHlWKHBQi0QiCyS7xUF1AjVHfMGVNDI2UXewUcWIDsAKQa5tzFtOYvwuOVxXGDZMkmHjgkxQVYd2EOGRnaUxMpSSW6kW6v+GosDqWbQVrbK2THBI0kQxJeQfes51lcEkSvvMvXGYgFbCxtbQUB8G3cOzMqzRkqjOwzWKxoxR3N+ChlIv3Vj7S23FLNgjmKwiSSXeukkcJKYdxGFlkUK1zISCD8FT2X0WigEQigN4jKQ8ki5maZckhkKhs91AFiABai4ej0am6wYZDyshe3gCFC+VqCD7TmlxTQwGJUjjikaVg0hO+z5VRFZRwS+Yny1qe0ttS4YFpId8l0VGiZBI7tZchhcjrFr2yFtOWhrQ3D31k8lRRfzYtWPhML7TiN8Wcww50gubZ5L5Zp1yWstl3a9vXPAi4aOyIphGWxDAyOxYqP8OIHhGhtqAALk8Tc0ScUnAsvqL+lQggiYBlyOpGjXDg94a5uNDRAjtwFvAW+lAOcQOQY+Ct9bWqtnPJG8yo/WroMZHIW3ciOUNmysrZW42Njoe6rWFBnMHPJR5k/QVU0DH4gPBf7mtNhVTLQZjYTtZvkPoKpbArzBPiSa1GWqjHQZvsqjgo9Klkop0txoZ5lHxL6i/oKBrUhUDOOQY+Ct+opb48kPmVH60E8tKq7v2KPMn6AUt25+IeQ/uaAtE0pVUsJt77fL+1PQfOjeNfQHQ/antGCgkv1sgVvzJ1T9L+dfPxr1P7H9pXjmgJ91g6+DCx+YHrQekcq53DIItozxH3MVEsoHIvH91KPNSproQ1c90uTIcPiP8AQmXP/wBqX7qTy6ynyoNmBJFVQTHoALnMb20vbTW2tTwrLGCGkU3Zm4gWzHMQBcm1yfWq2CKwUJckE6AHQEDifEetTXFWKgoVDGwPV42JGgPdQEDGryJPgGP0FAYzCsZDNEZkk3eQ5REBIqkuqnfAgEMzWblmN71qXqjaOIEcMrsSAiOxI0ICqToe2gy9g7Gkjiczq0004G+aR8wtY2iU2bqKGYd9ydLgAvZ+xtzbdgIAMqqZJ5FRb3siuwVBfsArmnw6CSHfK2GypDJLPfEOzyEZmiWYlhGoOjM5ueAFiTXWybXjV1Qtq0by34oIky3ctwA6wt260DYHZhiUqrkKWd7BRo0jl2sWLWBZmNu+r1wXbJKf4sv/AIwtZ79JoxFDOVb2eUXMhH+ECLo0ii5Ctr1uWl+NR6N7SmxAklkXdxM1sOhW0m7UW3j31ux1AtoB30GjLsuJgQ6BweIe7g2N9Q5I7Kviw6J7qqvgoH0FTDVzHSfbMkbsMs4iihMpMIIaVuvdTORaFECXY3DEuoHeHVChpdpRJG0jSRiNfefMuVdQNWBsNSPWuVOwXkwuDTESs5EolxWeZgWSSNs0R16yglFt+btNaW18CJFiWBo0WN85j3LSROQtkJSOwOVrMFJykgX4Cg2MZtWOKLeu4yHLlI62ct7ioFuXLcgL3obanSCPDxJJJmG8ICIbI5YjMQ28ICWUEsWIAA8LgDYShIAhnD4cyFJAsQOaa+8JSUZNbmwC9UGw7yMZsYToiSxmTdtmV3lyyBtdQ0AFtDbS1ABiOngiw0k00YUoyZY1kzO8TsqrLYoGQG7kZlGYJcaG9aUePmhw0k06RjJGXSGIOWQKpIiZr2c6KLqFA10sL0n2GjRboxwCPMr5MjMC6nMGJzKWa44nU870VA2dnG/LMjZXChBkYgOAbqT7rA8edBl7QwmKXBhYCN9IymZowgKCQXmaBGZVzZtRdhqzNxtVU2wwmBMTDFSNKysQSsr7zMGsxLboR9XUFspF7kk1vNhFtqzkc7yOBbvykD1po8FGNQiHvsGP8xuaDP2LiykQSYYeJgbIkDAjLYW+7X3W7lLDTjWicX2K7fwED1ewoDYeKZ5cZdiUTEbuNdAFEcMWcAfnZq0HxsYkEZkTeHhHnXeG1yTkvmtYHlyoEZXPCO35mUf05qhkkP4B/M3zutElqcGgCfDtzc+SqPqDVZwI7XPixHyFhRxFRIoM79np+EeYufnSMIHDT0H0o11qtloAWjqBWrpMUg+NfDML+l6obFKeAc+CPb1taga1IVEyMeEbeZQf+xPyqFpDyQebN9AKAsUqqEb/AIl/lP8A9UqD5yauo+zfaW5x8YvpICh89R8x865c1bg8QY5EccUZWH8Jv+lB9JqaE2zgRPh5Yj/mIy+ZGnztUtn4oSRI44OoPqL0TQY2wMW02Gw8nF1GVxe2q9Rx43W9ac8butrKuoINybFSCNAO6sTYSZMRioCSAHEqC9hlm97/AHA+ta4eLvb+ZqA8ygcSBWJ0nx4KJEFkkEzqHEalrRoQ7gngM1gup+I1p4Yob5VtbjcWOuo40UBQY8qy4gFZLxRNo0ceYySA6FXlsAikaEJr+9TT9HInlDtG5URpHuiyiApGxZA0Y94AngdNBcVr4idUVmY2VQSSeAAFyfQGuewuPm3uG+8LtNneWOy5IoShZCLDMpvkXU9a58gJm2K1osOiBMMnXcFmcNlbqQAHXJmsxHCyBedbNmPxjyX/AOiaguNXJnbqKL3zjLltxzA8OFLF45EiaUnqIhcnkVAzaUChyvcrIzAFlNmGjKbMpygWIOlqy9qYCSZxCYrQl0Z5S91aJMrmLIWzZmcZTpbJfXW1BdHdr9WGGPLLIxaTFMGGWEzFpWGYXzPmbKFHZc2rqr0EY4VHuqB4AD6VcDVeaudjkxjiVSRAWkltK5Rt3HfLGIYlPW6oBLORqx0PINzae0UhjMjZiBYBVF3dmOVEUc2ZiAPGq9n7XEjtGyNFKgVmjbKTle4V1ZCVZSQwuDxFiBXP7RklklwsLyRhhI0xaJS1hBGQGIe4u0ki2FrDvrb2fgliLMBLJJJbPI+rsFFlFzYKoubKoAFzprQal64pul8UeLxgjeNpWaGJFZwkYaGPK8skhNlQNJl0ux3dgDxHVvI5BAGU2NjcXB7RYHUfpQuzNkiCJI0CAIoW+W7NYasx0uxOpPfQUY7pLFlSOGSCeaVljVA6lCWvmZwCSIwoYkc7W51RJjJ4GMGHwxEUYG7YrJIHDXbIoQqsarfL120twtatj2Ynix0N7BUABHAi4OvfUjhAeJY+LNb0BAoMjoo06xyDEwiAtNO+sisWMspk0yi2UKwXNfXLwHGqejuH9neRBuxB/l+4+KZs2rO0Is624Frvwua30waDgi/yi/rVt6Cn2vsSQ/w2/ry0llkPCMD8zgf0B6vpwaAYrKeca+Tv6dZaf2ZzxlP8Kov9Qar70s1AMMCObSN4uw+SkD5VBtmR80U/mGY+rXoy9MaAfdAcNPDSqylFWqmaVVF2Kr3kgfWgHaOq93TttGPkwb8gL/0A1BsVcaRyH+EL/wCQrQWBKVRDv/pf70/5pUHzZamtT3qNqD2v7Nto73AoCdYyUPgOHyrrK8r+yPaNpZIj8QDDxGh/SvUxQYe1fusbh5eUgaF+zXrJ8wfWtSCTIWWxIuSLdh1+tAdKcKXwzFfejs6+KG9F4LEGSJHDWDKD8qAiG5kJykArrftB0+RNF56CuObn1q5YFI7fMmgy+k8m9RcOj5TOcrcCdz/m68urpfvq2XBiOHJheqxKBm1L5LgMcxvdst7XrTWFfwj019amDagy9r4Z5d0EF1R8zK9wr5R1bnuazW52qe08HJPBu2CC5jz31VlVgzrbjYgW860r1Kgzv2JH/pQjwjUfS1FwYLKoVWIA4AaVdenDUEBhRzufEn+9TWFRwVfQU4anz0EPZlzh8ozBSobmFYgkDuJUHyq61Q3lQOJUcWFBfeleh/bByufAGlv2PBD5kCgJvTXodmc8lHmT+lMEf8VvAD9b0BN6Rah/Z+1mPnb6Wp/ZE7B56/WgsbFKOLL6j6U3tg5Bj4K39qkigcBbwp70EPaCeEbeeUfU1HPJyVR4sT8gv61belQVbuTm6DwQn5s36Uxwx5ySHwyL/St/nV1K9BT+z05hm/M8jfJmIp0wMa+6iA9oVQfW16uNMKBmWoZKsqqXEKvvMo8SB9aCQWnqAxqfi9NR601B8wGntSpUG10OxxixsR7TlPg1e8qtxelSoGlizKQeBBHqLVz2wlO4kiJ/wXYD8t7j5UqVBuIEyi4Go7Kns/VfC48qVKgKFPalSoGZwKicSKVKgiJyeAv5ipjOeQHnSpUC3T9o8h/en9m7ST509Kgf2QDl+tTWEcgKVKgnlpqelQPSFKlQPamIpUqB6QpqVAxNVPi1HE/I0qVAwxV/dUn+UfU0+Z/wgeLf2FKlQMUk/Eo8AT9TT+yE8XbysPoL01KgcYBed2/MzH5E2qxMKq+6qjwAFKlQELelSpUH/9k=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data:image/jpeg;base64,/9j/4AAQSkZJRgABAQAAAQABAAD/2wCEAAkGBhQSERUUExQWFRQUFxYXGBcYGBYWGBUVFhgYFRgXFBcXHCYeFxojGRcVHy8iJCcpLCwsGB4xNTAqNSYrLCkBCQoKDgwOGQ8PGjUkHyIpNSs0KS4qMjUsNTA0NTE0MiwtKSosMzUtKTQpMTQ0LyksKTQpLCwtMCwsLDIsMCouLP/AABEIAPYAzQMBIgACEQEDEQH/xAAcAAACAgMBAQAAAAAAAAAAAAAABgUHAgMEAQj/xABOEAACAQIDAwUNAwgIBQUBAAABAgMAEQQSIQUGMQcTIkFRFDIzNGFxcnOBkbLC0hdToQgjQlKSscHRFRYkgqOzw/AlQ2KDojVkdJPhY//EABsBAQADAQEBAQAAAAAAAAAAAAADBAUGAgEH/8QANBEAAgIBAgQDBgUDBQAAAAAAAAECEQMEIQUSMUFRYXETIoGRobEGMkLB8XLh8BVSYpLR/9oADAMBAAIRAxEAPwBl3Q3WjxaO0jOpVgoyleFgdbg1P/Zrh/vJfen0Vp5M/AzesHwinOgFL7NcP95L70+ij7NcP95L70+im2igFL7NcP8AeS+9Poo+zXD/AHkvvT6KbaKAUvs1w/3kvvT6KPs1w/3kvvT6KbaKAUvs1w/3kvvT6KPs1w/3kvvT6KbaKAUvs1w/3kvvT6KPs1w/3kvvT6KbaKAUvs1w/wB5L70+ij7NcP8AeS+9PoptooBS+zXD/eS+9Poo+zXD/eS+9PoptooBS+zXD/eS+9Poo+zXD/eS+9PoptooBS+zXD/eS+9Poo+zXD/eS+9PoptooBS+zXD/AHkvvT6KPs1w/wB5L70+im2igFL7NcP95L70+ij7NcP95L70+im2igFL7NsP95L70+ikXbeBEOIkjUkqjWBNr8Adbeernqod7PHZ/T+VaAa+TPwM3rB8IpzpM5M/AzesHwinI0BC7O3zws7Osct2jVmYFWByrxIuNbeSuGblIwghaVGaRUZVYKpDDPexs9tNLX7SKp3Zm0TDiWfqPOofM6sn8QfZWzZ/iWK7c+H/AHyVmrVykvmdrP8AD+DFK221ca3Xd072+Ra+x+VDDYiZYVSVWc2BYLa9if0WJ6uypPC774OQOUnU82pdtHFlHE2K68Rwqt+TLuMzIsqt3VzhMTa5QAtwDY8e+6qWtuQnD4rERroA8if3C1x+Fq+vUzjBSdOyOPBdPn1OTBFSjypNW+qtpv0qqLtO+2E5hpxLmjRgrFVYkMRcC1r+3hUXPyq4JTbNI3mTh5Dciorky3fjlwDc4txJMW7O8AUfNSnu7u+MZj8sxBS7ZsrAEWXQdumg7NKllkyVGq3KGLSaJTzLJzNY2+6t9l28vFF24bErIiupurgMD2gi4pf2hyh4SGR43ds8ZsQEbjroDwPCp/BYRYo0jW+VFCi+psosLmq05VNlrHzfN2Xnmcvc98wK5QL9mYnsqbLKUY2jO4fhw586x5Lp+D/s+xOPyrYUoWRZGsyKQQFID36QudQCPxFbZeU/CpGrsslmaRQAoOsRAP6Q4hlNIe291Y8PsuGcX56V1D9LMtrSHQdXAVAYtj3HAOrnJ/3Q/wD5VSWfJC0+tWdDg4VotRySgnyubju96Sf7rbyLfPKXhO5xP+cymQx5cozBgubUZrWtbr661LypYUxPKqykRsqsMqhhnDWPfWtdbceJFUz3WeZ5vqzl/blC124E/wBkxPp4f/UrwtXNv4fUtT4BpccOZ3+dLr+lyr7Ft7F5TsNiZkhVJVZzZSwW17E8QxPV2Vz7z8qMWFlMKRmV0NnObIqnsBsSSPNSlyY9xmZBKrd1ZyY21y2C6A2Nr991V27U3cgOPml7siLBpXMJHSzBWJW97aa+6plkySxppq2/8+JmT0ekxaucJ45csY7Lfd297XSPmPG6e+EWPQlAUdLZ0JBIvwII4g66+Sp+qX5IZSMcRfRonv5bFSKuip9PkeTGpMy+L6SGk1c8WPps18UFFFFTmUFFFFAFFFFAFVDvZ47P6fyrVvVUO9njs/p/KtANfJn4Gb1g+EU5Gk3kz8DN6wfCKcjQHzYcKXMrD/l3Y+bOF/ewrt2d4nivSw/75NP99lWRs3kzWF5y84aOaOSO2WxXOQQSSbEiwPCteyeSpFiljefOsuQgoLZWjJN+JB0JFqy46Wa+TO6zcd0801bpSi1t2VN/WyL5LMHhCQ7kd1K5KAkjo2sLDgf0qSd4sTzuLxDjXNLIf7uY2/C1Wtsjktiw8qyLNKShDKCFsCPMKX9mcnkccr89i4CrJKlgwDBnBUEgniDr5xXvJhnKEYutiDRcT02LUZs8XJuVUmvN2trpeBPckeOz4Jk64pGHsazD8SaReTdiNqR26+cB82VqsDk/3QkwXOFpkkSULbJe11vrfhwNYbC5M0wuKXELMzZSxCFRwYEatfqv2VIsU37NvsUZa/TQesjG2sn5dvW7vpux2qruWrjhfNL/AKdWJ/TUH30X/wBifzqG3w3MTaAiJlKGPNYgBgQ9vL5BrU2eLyY3GJn8Lzx0erhmzJ0r7eTQk7da+wMJf7xfw53+FKGKH9jg9ZP/AKVWyNhYJsNHs6TEKzRtoA6rJnux7251sx0qLn3H2fIEw8eLs6PJ0ecjdyzABly9oyfgarZMLk7TXSvsbej4nDDFRlCW03Pp2akv3KzlwVpinkzezJzn7q6cAR3JifTw/wC+SrIi3OwMmKGXFK0gj5po1ZCWKxGEtobg2F7dorbheSeFIpIzNIwkKG9lBUoSRbtuGIrytNK21XcnyccxckY5FJOodvB231+RC8lmDwhs7sO6ldigJI6OWwsOB/SqB2vscYja8sIkVecncXIOh1JFus308tP2xeS6HDyrKJpGKMGAOUDTtsKkDuBh+7O6wZBJn5ywIy5us2tfU68am9g5RjGSWz/z4mYuKYsWfNlxSl78XXTZ/G6j6bnBuLyenAyPLJIruVyrlBAVSbk68SbCnWisWkA4kCrUYqCpdDBzZsmfI8mR3J9zKisUkB4EHzG9ZV6IQooooAooooAqod7PHZ/T+Vat6qh3s8dn9P5VoBr5M/AzesHwinCdLqQNCQR28RSfyZ+Bm9YPhFOdAtihN8dldyy8zmZmtmY3JU5tQuvZx9te7c2bidnrEhmK84Gcc27gWOXjw1qU5TdoOm0jlOipHpYEag3uDx48a6+V9rnCN2xsfgP8ayckYpZGuq2P0HSZc0p6XHkdxnFyfe3Xe/Ugtsbfn5zDkTSBhFAT0iASUQ3te3n9tcePwBn2jJEGVTJiHXMe9BLnU1HS4d0dA/EhGGt+gwDL+B4VLYzZTYjaUkKkKZJ3AJvYDMx19lR7ze6/V0LaUNPBcsqXsn7yX1rv6fAlt4VnwBw8HdDBRA3SQtkJaSQjS/o68RpXdsXfDGQ4qGDENnVubBJN80ci9E3/AEj0gb8dCKh9/dnyYbuXDu+cRwey5ke9r+TKPZWrd2UjaGHXEXaxjAykEjMoMYOmo1Xy1NzNZK6br+DO9jHJo+dpSuEn03dfqXSnvur7+RF7G2McViBCrqmbMQzd6MoJ/hV/bEwJhw8UTNmaNFUsL2JAtcXqhth7vvjMTzKkKxzm7XtZderrq/NlYQxQRxscxRFUntIAF6m0cai3XxM78SZlPLCKndL8tdPO+9/Qp7e781tst1c7A/vCE/jeoHZmN/t0ct/+erk+eS5pj5XIsuPVv1okb2hmX+ApMWMhRJ1ZiPaoDfxqlkfLkfk7+x02jgsukg31njUPkpE9uhibY4y6fm1nmub2usbsL+S9qjXnmxBlneRmZArsSTfpOEGW3Cxb2WqV3Gw+Y4tv1cHiPxW386jdl+AxXq4/86OnWEU/BsOoajLKHVSxx+Dav52MOP3lln2QudiXixKpnuczKY3IzHrI4X8gqN2nvA8uBwyF2zRPMpNzcraMpft4keyueE/8Nk/+VF/lSVDMCND16+/rr5Ocq9Uj3pdNi5mkkuXJJr6r9y1sTvXiYJdnRq2ZJ4oc9wCWZjlY348CDSpv1sc4STIWZmkvISCctiSAtj6N/JpVobubGheDBzsgaWOBArHiAVB/ifeaROVzGMmNjym1oVNrAi+eQag8fbV7URSg3LxOV4RmeTVQhiSVRd9ravd16jRyZbty4WF2kZSswjdQpJtdbm4I0Oo91OtcWxJs+Ghb9aND71Brtq5GKiqRzmfNPNkeTI7b6hRRRXohCiiigCqh3s8dn9P5Vq3qqHezx2f0/lWgGvkz8DN6wfCKc6TOTPwM3rB8IpybhQFWcom52KxGMMsMWdCiC4KixXQg5iKz5TtgzynC83Ez5YirZRfKwsdbcKgxyoY8kgMhsCTaNToNSfNapbGcpE8uA5xG5qeOZEcqAVZHVyDZr21X3jy1m8+GSl133O2Wm4jgnhdwfJ7q67Wq37kDtvdXEiSLLBMRzMFzlzWIRVYacLEcDUltTk9x/dMkkSAhpGZWEgUgMcwPEEEX/Cu3cXenaE+Kjzs8kDFlY5Fyiyk98qixBt19dWZtTEGOGV14ojsL8LqpIv7qlhixzi5U/EoarXavTZY4OaLaXLtv5U777FQb47u45uY5yN5XWJgWXp8JGIuRrezCvG3dxI2hCwhlyg4YlspsAFQG5HC1jcdVqmti8p80kGJLiPnYoucjIUgGzBSGF9e+HX2104DlMl/o+TESxq0iyiJAt1UllzXYXJsAD166cKjXsW+a34/ItSfEccfZcsdrx/8Aen41/wCC7Byd7RilzRqAQ2jrIBpfjxvwq3NipKIIxNrKFAc3vdhpe9VTgeVnFq6tMqPETqAuUkA65GvxHlvVvYTErIiupurqGB7QRcVPp3j35PqZnGI6tOL1NO7px8tmvVCVyi7kTY14pISl1UqwYldL3BBse01DfZfP3BzV4+fE5kHSOUoUCEZraHQHh1V3708oc2E2hzNkMI5stcHNZgC1mv5eyvRv5O203woCc1mdQQOkLISGvexsR2V4fsXJ2t26LOP/AFLHhhyySjGPtF06fLd+90PdxtwZsN3QMRlAmi5sZGzEA3zHh5RSLit1cbh3kgELsJLLmVSyuFYOCrdWoFb8Nv1tKRsscru1j0VjRjYddgtNm3OUXE4WWJHijyvFDI1w4fpDpjvrAhg3VUV4ZwTppLb5l9R4hp9RKPNCc5+81/TVOtqfh40RE+4mJTZeURlpXxCSFF1ZUEbILjtu2o6q49sbjYk4fCukDl+bZJFA6SlXYqWHlVreymrYXKLLicc0CxoYvzuVlzZ8qAlSbmxvYdXXUJtrf3aEGjtGrNcgBBmVb6GzXFjr2mvUlh5ebeunyIcOTiKzLE3Hmty3v9S712XwrYszdyFkwkCspVliQFTxBCi4NInKdulicTiUkgj5xREFNioIIZjrmI6mFMHJ3tvEYmBziQcyvYEpkupUHhYD217vrtfFQFDh8oSxaRnW4AGnEfu81Wcijkx+8nX1MXSTzaTVv2Uo8ytX1j8PHyJ7YkDJhoUcWZY0Vh2EKARXbVMYXlGx8knG6fpBI1IUEHXMBcdoueqvNj79YspN+eYtHhyQWyt0xKvS1GvRe2vkrwtTF9n/AAWJ8Dzxv3otqrp9OZ0r2Looqm9hcpWLLyiWQMOZmK9BBlkVCykWAvqLWPbWO7/KHjZMTGjzBlclSMkY4qbEWUag2Psr4tXB113PU/w9qoLI24+4re78L22LmoqisNv1tKRsscsjtYnKsaMbDrsEq69mSs0MbOLOyKWFrWYgEi3VrUuLMsu6RR4hw6ehajOSbfZPdeu3yOqqh3s8dn9P5Vq3qqHezx2f0/lWpjNGvkz8DN6wfCKcm4Um8mfgZvWD4RTk3CgPm3B4p0dmjFyVkB0JsjAhj5LLfXqrtghT+j5WDfnOfiBW3BckuVvLckj2VxYPG808ml8ySx2va2dSt/ZWzC4Z+55XCkpnjUm1wCc/X+HtrCx308mfq2q5U+ZuvejW/X19Bz5K9o4oSrEqk4Vi5Y5dA2W989r30Gl+urN294rP6qX4GqteTHe1kZMJkBRmPSF7qzXOvURcDsqytvD+yz+pl+Bq1MNey2OE4k5PX3JJb9u6vq/N9z5zgxBS9v0lKnyg/wCxUyGP9Fns7rH+Sa5cHs3nMLPIOMLRE+i+ZT+OWpLCYJn2TKygnm8Srt5F5srfzXIrMhF0/wCk7nU5sbnDyypP5OvuiOx/iuF/7/xirx3La+Aw3qk/dVD4nFh4YYwDmj5y/lztmFvYKv3dTDGPBYdGFmWJLjsNr2q5pN5Sa8F9jmvxD7mHFCXXmm68nLYqLlS/9Sk9GP4BXJujiGk2jEx4tmuf+2wqX35w4fbQRuDtAp8zBVP4VFbrYMxbTSNu+R5EtxuVV1tby1Xp+2v/AJGuskXw/k7rCn8Gv7Efu9jMRFMHwoJlysAAoc5ba6EGmzlaOY4R2FpGhOcdmoNveWpb3X2++DxHOKgZiCpU31BIuBbgdPLUlylbW7oxETAW/MRG3YXu5H/kKbLA14sLmnxSE6VRi3a6vbu/BdiQ5HIQcXIx4rEbe1gD/vy1hynSx/0jZ1JGRLkGx4GwHk665dwnbC7VWJ9CS8R9ouPxAo5WP/UGv1xx+3Q17trAl4Oiu8cZ8WnNvaePmW9dkv2Lpwtsi24ZVt5rCoXfxgNn4gkXGQadvSWpfZ/go/QX4RULygj/AIdiPQHxLWlk/I/Q4vRJPUY0/wDcvuhM5MjGcPjcoIbm+lc3Fsr2t2Dz0kbHHQxPqD/mxU3clIJTHBdWMQsB1mz2GmtK+ycK6pic0beAPFWFrSxE+7+FZrTcYOuzO0hLHjzamHN+uFW9+q8SJUkajruP4GpLddf7ZCP+r96mtUuEPcqyW4TSIT50jYfNUls7CmPaMSW1BTS3G8Y6uu9QQg1JeqNTUaqE8GRJ9YZPo6X0OLd3GYiKYPhQTLlYWChzl69CDX0Jg5GaNC4sxVSw7CQCR76oLdbeB8HiOcVAzEZSpvqCRcC3A6eWrD27v9PFiMIEReaxCROcym93YhgrXtoLdVXdNJQhvZzPG8U9TqEo8tJN3e7pK7feuxYFVDvZ47P6fyrVvVUO9njs/p/KtXzkxr5M/AzesHwinOkzkz8DN6wfCKc6A4m2JASSYYiTqSUW5J6zpWbxwwxm4jjjFr3yqo7L9XGuqsXQEWIBHYdRQEFtzbAw/M82kZ54tZiHsAq5gRzSMTfzWoG90d8hSUnMIyVjYq0xjEnNoTYm6m9yAB1kHSpHaGyEmyEl1Md8pR2jIuMpF1PC1EexYhbQkiTnblmJ5zJzeY669H+dAL+H2jg0zImGGWbImRIjnd27ozJKlgFy9zyC5Nrg3toTsXePAYdMqqqK6l5FCBcigtGTKpsbgo62AJ6B0sKmYN34UcOqkMGLg5m7488SbX/9xN+15BbRLuph21ysp6V8ski5gztKQxVhcZ3cjszEDQ0BCYY7PimJiwhz84UVliJVplUvljPC+UFs2i2B10prwGOWaNZEvlYaXBBHUQQdQQQQR5K1JsiMEELqsrTDU+EdWRjx/VdtOGte4HZaQk5C1iLZSxKjpO5Kg8CWdrnzDgBQ+tt7shZZ0kmhabBgOzoivIFut0lk6JtxUxjs769bZcThFxBbmbuHVGnEV1WVrKqmTt6Si/AE2JBqW2jsxJgoYsMjB1KMyMrAMtwVN+DMPbXN/VuHNm6Z1VipkfI7pbK7pfKz9FTcjUgE6gGh8OObeXCKoc21VW7wAgu5RUN+Dl1cWPDI17WrkxUWCxUUmK5hJnhVgRYZg0a5whscvAg3uRYipmTd2ArIObA52QSsQSDzgtZ1YG6nQcLdfab7cPsiNImiGYq+bNmZmJzCx6RN+Hu6qH1NroLOExmFlxHOyYQpKHgXnchOVpY4mjDsNA2aQJpfqJtepLB7fweLlCAI7ENzZZUOcL32S9zbr1AuNRca1JLsOIKVymzPE51bvoeb5s8ermo/PbXiawwG78ML5oww0IC53KIDqQiE5V4dmnAWGlA3fU4cRvUI5eaMeom5trEWSIrGVmNx3uaaFSOrMx4Ka8G9cZizNHIwKGRlRDJlgJbm3cW/TRc2UXPHS2tSeI2JC7SsyAmaMQyHXpRDPZT2eEbh2jsFaMXuzBILEOo5sREJJJHmjUEBHyMMwFza+oue00Phr2dtPDXAiUK0jZLKgU6Ria7W/RyMpvw6QHE0YnbJWYwtGOBcsT+b7nA6cjG3fBujk8oPC9t+D2Ekc7TDjzUcKi3expc8b9IkkXPYqjqrqk2ejPnZbtkMeuoKMQSCOBuQKAiI9t4cgK0TIGyFQ8WUSB3SIOoI6mkQG9mAYXFdGOx8SR4iVY1Z8KrE3ABLJCswAa3DKy69XsoTdaAAgh2BUIM0krGNQyuBES147MqG62N1XXoi29NhxCKSKzFZg3OFnZnfOuQkuTe+UADsAAFrUBxbT21Bh3/OKgGRWBt0i7uUVQLW1PXm7SbAXrFNuc8qthollClla7AGN1aLoaBh3js1wbdEdRuOl92IWFn5xzYAM0jlxZswyte4IPX5SOBrtwGz1hTIl7XJJZmckniSWJNAdNVDvZ47P6fyrVvVUO9njs/p/KtANfJn4Gb1g+EU50mcmfgZvWD4RTnQBRRRQBRRRQBRRRQBRRRQBRRRQBRRRQBRRRQBSptblCijkaKJTK6EqxBsqsNCpIB1B413767cOEwUsy2zjKqX4B5GWNS3kBa/sqil2tL0mMjysoN0hVZBm0JLFU6A6enfXysCRxAFl43lKmB6CRr5wzdduII6vJWexuVMZguLUKGOkiA2Fz+ktzoBxI4eWqei3pnOYyQl40tmdFcZL278MBwJt1cNK6mxqyJmQgg9f8+w3PA9lAfS8UoZQykMrAEEagg6gg9YrOqw5E9syOuIgYkpEUdL/oiTPdfNdb++rPoAooooAqod7PHZ/T+Vat6qh3s8dn9P5VoBr5M/AzesHwinOkzkz8DN6wfCKc6AKKKKAKKKKAKKKKAKKKKAKKKKAKKKKAKKKKAgd+tlHE7PxEQXOxTMq2vmZCHAt13K2t5aQMNu/icZgoxz3MEFgqx9GN1sMt0QgcTw8hq3aqttoOuPMMszLHHa0SQl2Ot7kot1XS+bsJ89ASOH3PRVLzNmGTLzZswvazXuo466eW1VztbdmJZW7kTI1r5FY5XcsqhQjGx43sLHSrO23jlEff3v23B9oOoqtMXvM8Ux7lCNIFfvhmAHaBfj2XoB45FsEyd1llysrRxnyMgcsp6uDKfbVnUg8ieDddmc5ISXxE00pJ4t0slz58lP1AFFFFAFVDvZ47P6fyrVvVUO9njs/p/KtANfJn4Gb1g+EU50mcmfgZvWD4RTnQBRRRQBRRRQBRRRQBRRRQBRRRQBRRRQBRRRQBSNv5utnkTFJC87KArwo2XNbVXIzDNbvfaOypvePfrBYEHuidFbqjBzSHzRrdvabCqj3p/KGle6YKLmVv4WWzvbtWMXVT5y3moCE3g37OIIjw8HNdWpLNW/d3ZfMo0j9+3G+pqM2fs5nkLx9I3LelfrFv4U2pgnMYzA5mNrUA08lu8MzO+Gfm+540vGScsgYvbJa/TXUm9rjhrcVZdUbtHG4XAxk4gKziMFYSAWkZybDKeCgKLk6a9ulJG73K7tHCaLNzsY/wCXMDIoHYrE51HYA1AfVNFVVut+UBhZrJi0OGf9YXkiPtAzJ7QR5as7B41JUWSJ1kRhdWUhlYeQjQ0Bvqod7PHZ/T+Vat6qh3s8dn9P5VoBr5M/AzesHwinOkzkz8DN6wfCKc6AKKKKAKKKKAKKKKAKKKKAKKKKAKKKKAKoflj5TpximweElaKOIZZWQ5WeQ6socahVBA0tc5uyrr21tIYfDzTtwhjeQ+XIpa34V8c4nENI7SObu7F2PazEsT7yaA1sxJudSdT2nyntry1C1lagJKDbE+H5toJXjug71iuoLKdOH6NbMVvjjZO/xUx/vsPhtXHKl4Yz2NIvwuPiascBDeQX4Ldz6KAufeBb20BjtJyXsSSVAUk3JuB0r3/6i1chrY5ubnidT5zWBoDAmrJ5DN75MPj0wpf8xiSVKngsuUlGXsJICntuOwVWpNbtm45oZo5V76J0cedGDD91AfbFVDvZ47P6fyrVs4XEiSNXXVXUMPMwuPwNVNvZ47P6fyrQDXyZ+Bm9YPhFOdJnJn4Gb1g+EU50AUUUUAUUUUAUUUUAUUUUAUUUUAUUUUAi8tW0ua2ROBxlMcXsZgW/8VavmAmvof8AKGlts6Jf1sSn4Ryn+VfPBoD1DWwVzK3VWxTQEgpvA3kkQ/tLID8IrDDtaOQ9oVB/eOY/glvbXkB/NSDyxn3Zx81Yym0Sj9Zmb3WQfuegOdjWpzXrVqagAmigCveugPrHko2r3RsjCN1pHzR88JMf7lB9tJ+9njs/p/Ktd35PWJzbLdfu8RIPYyxv/E1w72eOz+n8q0A18mfgZvWD4RTnSZyZ+Bm9YPhFOdAFFFFAFFFFAFFFFAFFFFAFFFFAFFFFAUz+UdjOhg4u1pnP90Ig+Nqo01cP5Rkg7owi9YilNvIXUD4T7qpxzQHiLxraq1KPEo2fCbdN8TOc1tciRwLa/WMzN7jUagoDswUBZZFGpKggdZs68O02ufNesNoLYqunQVV01175uHYzEeymjcXYqyiWR8hWIA98wlR+KMoBAKkgg3v2aVHbzbESGOCSPMomV7ozByrRtlJDAC6m4IuLigFphWphW161MaAxFZWrd3GwjWUjoMzoDcd8gRmFuPB199a8tAX7+Tg/9kxQ7J1PvjX+Ve72eOz+n8q1Hfk14nTGx+WBx/iKf3CpHezx2f0/lWgGvkz8DN6wfCKc6TOTPwM3rB8IpzoAooooAooooAooooAooooAooooAooooD58/KGlvtCFRoVw4/8AKST+X41VbDttVrflD4XLj4H4B8Pa/lSRr/g61VJHmNATG18YGw+CQCwjgf2l8ROST5bBPdUWte4jFh+bAW2RAnG9yGZifJ33CsA1AWFue0sWz8VNzaFQqFAUS8gRy8ha1pHjBVVOuXU9hsqbf2+2JKXSOJIlKRxxghUUsXNsxJN2JOp7AOFRIbr6/wAbcPdXhagNb1rNZsawJoCZxEP/AA6Bsw1xOKGXstFhdahiPLUhLi74WGPToSzt5TnWAaj+5Ucx/wB2oC2/yb3PduJHUYAfaJFt+80y72eOz+n8q1A/k24G+IxcvUkcae12Lf6f41Pb2eOz+n8q0A18mfgZvWD4RTnVT7B31XARSZ4ywJzEgkZQF1uAp6gTepuPlVVgCIND2yW/ApegH2ikGblXRct4D0mCjp3ux4DRNL1gnK6hNhA1xlNszXAe5X/l9dj7qAsGiq/w3K3HIAyw3B6+ct1kdacbgi3HStv2pL9x/ij6KAe6KRTyoj7j/EH0V4OVFfuP8UfRQD3RUPu1vD3WjPkyZWy2zZr6A34DtqYoAooooAooooCofyi9nE4bDTBSeblZCRwCyLfXzsg1/nVCN5jX1Fyw7tPjNmuIyA8B58A3GYRq2ZfPlJIv1gcONfMHN0BrWvb1hYivQaAzz1iWryx7K8IoAY1jXhr00B6vDhWJrPLpemPk43YGP2jDA6s0Vy8uXS0agk3PUCcq/wB7SgLs5Ad3zBs4zMLNipC49WgyJfznOfMRUdvZ47P6fyrVtQQKiqiAKqgKqgWCqBYAAcABVS72eOz+n8q0BBY7Dc5E6XtnVlva9swIvbr41HYrYGck5wLoE72/BAl+PkryigO7GYLPFkuAbob24FWDaAEW4V6uDtK0gPfBARbhkzWsb/8AV+Fe0UBzLsYA3BGrxuwt0SyAg2F9M1xfzeWtU2wbqqhhpHJHcqCSHygdf6IVR7KKKAyGxNAM97EHVb3AlEoBF9DxGltDw0FbcLsoIytcaGW/RtfnHzjr/R4fyryigGnYe9UuFVljCEM2Y5gTrYDSzDsqS+0fE/qxfst9dFFAH2j4n9WL9lvro+0fE/qxfst9dFFAH2j4n9WL9lvro+0fE/qxfst9dFFAeNyi4gggpFY/9L/XVancfD//ANP2h/KiigMP6g4btk/aH017/UPD9sn7Q+miigMTuBhu2T9ofTR/UHD9sv7Y+miigPTuDh+2T9ofTXn9QcN2yftD6aKKA9O4WH7ZP2h9NM+5cg2Xzvc6gmbLmMmZjZL2AsQAOkx4ddFFAM/2j4n9WL9lvrpd2hjmmlaRrBnNzbQXsBpfzV5RQH//2Q=="/>
          <p:cNvSpPr>
            <a:spLocks noChangeAspect="1" noChangeArrowheads="1"/>
          </p:cNvSpPr>
          <p:nvPr/>
        </p:nvSpPr>
        <p:spPr bwMode="auto">
          <a:xfrm>
            <a:off x="63500" y="-1133475"/>
            <a:ext cx="19526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9937" y="6320134"/>
            <a:ext cx="36417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sz="800" b="1" dirty="0">
                <a:hlinkClick r:id="rId2"/>
              </a:rPr>
              <a:t>http://</a:t>
            </a:r>
            <a:r>
              <a:rPr lang="en-US" sz="800" b="1" dirty="0" smtClean="0">
                <a:hlinkClick r:id="rId2"/>
              </a:rPr>
              <a:t>www.merriam-webster.com/dictionary/epizeux</a:t>
            </a:r>
            <a:r>
              <a:rPr lang="en-US" sz="800" dirty="0" smtClean="0">
                <a:hlinkClick r:id="rId2"/>
              </a:rPr>
              <a:t>ii</a:t>
            </a:r>
          </a:p>
          <a:p>
            <a:pPr marL="228600" indent="-228600">
              <a:buAutoNum type="arabicParenR"/>
            </a:pPr>
            <a:r>
              <a:rPr lang="en-US" sz="800" dirty="0"/>
              <a:t>http://www.virtualsalt.com/rhetoric6.htm#Epizeuxis</a:t>
            </a:r>
            <a:endParaRPr lang="en-US" sz="800" dirty="0" smtClean="0"/>
          </a:p>
        </p:txBody>
      </p:sp>
      <p:pic>
        <p:nvPicPr>
          <p:cNvPr id="3074" name="Picture 2" descr="http://www.tikkunministries.org/newsletters/graphics/jan12-2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1" y="4800600"/>
            <a:ext cx="1854200" cy="198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5400000">
            <a:off x="1573638" y="5662474"/>
            <a:ext cx="1763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smtClean="0"/>
              <a:t>www.google.com/imgres?q=epizeuxis+examples&amp;hl=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99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1072</TotalTime>
  <Words>83</Words>
  <Application>Microsoft Office PowerPoint</Application>
  <PresentationFormat>On-screen Show (4:3)</PresentationFormat>
  <Paragraphs>86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Haley</dc:creator>
  <cp:lastModifiedBy>CLAIRE DOWD</cp:lastModifiedBy>
  <cp:revision>20</cp:revision>
  <dcterms:created xsi:type="dcterms:W3CDTF">2012-11-13T21:09:50Z</dcterms:created>
  <dcterms:modified xsi:type="dcterms:W3CDTF">2012-11-15T15:40:23Z</dcterms:modified>
</cp:coreProperties>
</file>