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2" r:id="rId4"/>
    <p:sldId id="267" r:id="rId5"/>
    <p:sldId id="263" r:id="rId6"/>
    <p:sldId id="259" r:id="rId7"/>
    <p:sldId id="264" r:id="rId8"/>
    <p:sldId id="260" r:id="rId9"/>
    <p:sldId id="265" r:id="rId10"/>
    <p:sldId id="261" r:id="rId11"/>
    <p:sldId id="266"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038130-E93E-4578-88A3-48B476B5988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29283C-552C-49BB-82C7-11B58764BA41}" type="datetimeFigureOut">
              <a:rPr lang="en-US" smtClean="0"/>
              <a:pPr/>
              <a:t>11/15/2012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8A038130-E93E-4578-88A3-48B476B59880}"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29283C-552C-49BB-82C7-11B58764BA41}" type="datetimeFigureOut">
              <a:rPr lang="en-US" smtClean="0"/>
              <a:pPr/>
              <a:t>11/15/2012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A038130-E93E-4578-88A3-48B476B59880}"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news.nationalpost.com/2011/12/02/whats-in-a-name-a-lot-if-that-name-is-hodgkin-crohn-or-alzheimer/"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goodvibeblog.com/law-of-attraction-moral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obiasmastgrave.files.wordpress.com/2012/04/imagery2.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Rhetorical Devices</a:t>
            </a:r>
            <a:endParaRPr lang="en-US" sz="5400" dirty="0"/>
          </a:p>
        </p:txBody>
      </p:sp>
      <p:sp>
        <p:nvSpPr>
          <p:cNvPr id="3" name="Subtitle 2"/>
          <p:cNvSpPr>
            <a:spLocks noGrp="1"/>
          </p:cNvSpPr>
          <p:nvPr>
            <p:ph type="subTitle" idx="1"/>
          </p:nvPr>
        </p:nvSpPr>
        <p:spPr/>
        <p:txBody>
          <a:bodyPr>
            <a:normAutofit fontScale="92500" lnSpcReduction="10000"/>
          </a:bodyPr>
          <a:lstStyle/>
          <a:p>
            <a:r>
              <a:rPr lang="en-US" dirty="0" smtClean="0"/>
              <a:t>Joe Wagner</a:t>
            </a:r>
          </a:p>
          <a:p>
            <a:r>
              <a:rPr lang="en-US" dirty="0" smtClean="0"/>
              <a:t>Ms. Dowd</a:t>
            </a:r>
          </a:p>
          <a:p>
            <a:r>
              <a:rPr lang="en-US" dirty="0" smtClean="0"/>
              <a:t>Public Speaking/ F Channel</a:t>
            </a:r>
          </a:p>
          <a:p>
            <a:r>
              <a:rPr lang="en-US" dirty="0" smtClean="0"/>
              <a:t>November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Hyperbole </a:t>
            </a:r>
            <a:r>
              <a:rPr lang="en-US" sz="2800" dirty="0" smtClean="0"/>
              <a:t>[hahy-pur-buh-lee]</a:t>
            </a:r>
            <a:endParaRPr lang="en-US" sz="2800" dirty="0"/>
          </a:p>
        </p:txBody>
      </p:sp>
      <p:sp>
        <p:nvSpPr>
          <p:cNvPr id="3" name="Content Placeholder 2"/>
          <p:cNvSpPr>
            <a:spLocks noGrp="1"/>
          </p:cNvSpPr>
          <p:nvPr>
            <p:ph idx="1"/>
          </p:nvPr>
        </p:nvSpPr>
        <p:spPr/>
        <p:txBody>
          <a:bodyPr/>
          <a:lstStyle/>
          <a:p>
            <a:r>
              <a:rPr lang="en-US" dirty="0" smtClean="0"/>
              <a:t>Intentional exaggeration</a:t>
            </a:r>
          </a:p>
          <a:p>
            <a:r>
              <a:rPr lang="en-US" dirty="0" smtClean="0"/>
              <a:t>early 15c., from Greek. hyperbole "exaggeration, extravagance" </a:t>
            </a:r>
            <a:endParaRPr lang="en-US" dirty="0"/>
          </a:p>
        </p:txBody>
      </p:sp>
      <p:pic>
        <p:nvPicPr>
          <p:cNvPr id="3074" name="Picture 2" descr="The Hyperbole"/>
          <p:cNvPicPr>
            <a:picLocks noChangeAspect="1" noChangeArrowheads="1"/>
          </p:cNvPicPr>
          <p:nvPr/>
        </p:nvPicPr>
        <p:blipFill>
          <a:blip r:embed="rId2" cstate="print"/>
          <a:srcRect/>
          <a:stretch>
            <a:fillRect/>
          </a:stretch>
        </p:blipFill>
        <p:spPr bwMode="auto">
          <a:xfrm>
            <a:off x="2971800" y="2819400"/>
            <a:ext cx="3038475" cy="382409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Hyperbole: Examples</a:t>
            </a:r>
            <a:endParaRPr lang="en-US" sz="5400" dirty="0"/>
          </a:p>
        </p:txBody>
      </p:sp>
      <p:sp>
        <p:nvSpPr>
          <p:cNvPr id="3" name="Content Placeholder 2"/>
          <p:cNvSpPr>
            <a:spLocks noGrp="1"/>
          </p:cNvSpPr>
          <p:nvPr>
            <p:ph idx="1"/>
          </p:nvPr>
        </p:nvSpPr>
        <p:spPr/>
        <p:txBody>
          <a:bodyPr/>
          <a:lstStyle/>
          <a:p>
            <a:r>
              <a:rPr lang="en-US" dirty="0" smtClean="0"/>
              <a:t>I’m so hungry I could eat a horse.</a:t>
            </a:r>
          </a:p>
          <a:p>
            <a:r>
              <a:rPr lang="en-US" dirty="0" smtClean="0"/>
              <a:t>Your eyes are bigger than your stomach.</a:t>
            </a:r>
          </a:p>
          <a:p>
            <a:r>
              <a:rPr lang="en-US" dirty="0" smtClean="0"/>
              <a:t>You’ve said that a million times.</a:t>
            </a:r>
          </a:p>
          <a:p>
            <a:r>
              <a:rPr lang="en-US" dirty="0" smtClean="0"/>
              <a:t>That joke’s so old that, the last time I heard it, I was riding my dinosaur.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sz="5400" dirty="0" smtClean="0"/>
              <a:t>Images</a:t>
            </a:r>
            <a:endParaRPr lang="en-US" dirty="0"/>
          </a:p>
        </p:txBody>
      </p:sp>
      <p:sp>
        <p:nvSpPr>
          <p:cNvPr id="3" name="Content Placeholder 2"/>
          <p:cNvSpPr>
            <a:spLocks noGrp="1"/>
          </p:cNvSpPr>
          <p:nvPr>
            <p:ph idx="1"/>
          </p:nvPr>
        </p:nvSpPr>
        <p:spPr/>
        <p:txBody>
          <a:bodyPr/>
          <a:lstStyle/>
          <a:p>
            <a:r>
              <a:rPr lang="en-US" dirty="0" smtClean="0"/>
              <a:t>http://tobiasmastgrave.wordpress.com/2012/04/12/imagery-in-poetry-predator/</a:t>
            </a:r>
          </a:p>
          <a:p>
            <a:r>
              <a:rPr lang="en-US" dirty="0" smtClean="0"/>
              <a:t>http://goodvibeblog.com/law-of-attraction-morals/</a:t>
            </a:r>
          </a:p>
          <a:p>
            <a:r>
              <a:rPr lang="en-US" dirty="0" smtClean="0"/>
              <a:t>http://i.dailymail.co.uk/i/pix/2010/10/06/article-1318093-0B803914000005DC-954_306x423.jpg</a:t>
            </a:r>
          </a:p>
          <a:p>
            <a:r>
              <a:rPr lang="en-US" dirty="0" smtClean="0"/>
              <a:t>http://www.glarkware.com/adult/hyperbole</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dirty="0" smtClean="0"/>
              <a:t>Eponym </a:t>
            </a:r>
            <a:r>
              <a:rPr lang="en-US" sz="3100" dirty="0" smtClean="0"/>
              <a:t>[ep-uh-nim]</a:t>
            </a:r>
            <a:r>
              <a:rPr lang="en-US" sz="5400" dirty="0" smtClean="0"/>
              <a:t/>
            </a:r>
            <a:br>
              <a:rPr lang="en-US" sz="5400" dirty="0" smtClean="0"/>
            </a:br>
            <a:endParaRPr lang="en-US" sz="5400" dirty="0"/>
          </a:p>
        </p:txBody>
      </p:sp>
      <p:sp>
        <p:nvSpPr>
          <p:cNvPr id="3" name="Content Placeholder 2"/>
          <p:cNvSpPr>
            <a:spLocks noGrp="1"/>
          </p:cNvSpPr>
          <p:nvPr>
            <p:ph sz="half" idx="1"/>
          </p:nvPr>
        </p:nvSpPr>
        <p:spPr/>
        <p:txBody>
          <a:bodyPr/>
          <a:lstStyle/>
          <a:p>
            <a:r>
              <a:rPr lang="en-US" dirty="0" smtClean="0"/>
              <a:t>A person, place, or thing that something is named after (Part of Etymology)</a:t>
            </a:r>
          </a:p>
          <a:p>
            <a:r>
              <a:rPr lang="en-US" dirty="0" smtClean="0"/>
              <a:t>1846, from Greek. eponymos "given as a name, giving one's name to something"</a:t>
            </a:r>
            <a:br>
              <a:rPr lang="en-US" dirty="0" smtClean="0"/>
            </a:br>
            <a:endParaRPr lang="en-US" dirty="0"/>
          </a:p>
        </p:txBody>
      </p:sp>
      <p:pic>
        <p:nvPicPr>
          <p:cNvPr id="6" name="Picture 2" descr="Death of the eponym: Naming diseases after doctors is a practice in declineAlzheimer. Parkinson. Hodgkin. The doctors themselves may have drifted into mainstream obscurity, but their names live on in medical textbooks, journals and obituaries around the world. Nevertheless, amid charges that medical eponyms are stodgy and outdated, there is a movement among modern doctors to eliminate eponyms from medical literature. But as doctors eschew the clunky and confusing names of the past in favour of more descriptive nomenclature, they may be taking some of medicine’s mystique with it.There are definitely problems with eponyms. Look no further than Down syndrome. The 19th-century doctor John Langdon Down did not discover the famed genetic disorder, but he did assign it the name “mongolism.” In the 1960s, to purge medical journals of what was now an embarrassingly racist term (Down thought sufferers bore some resemblance to Mongols), researchers instead opted for an eponym — and falsely gave credit to Down. “It’s an example of everything that’s wrong with eponyms,” said Canadian medical historian Dr. Jacalyn Duffin. Doctors were trying to avoid a pejorative term and credit a founder, but they ended up doing “none of the above,” she says.">
            <a:hlinkClick r:id="rId2"/>
          </p:cNvPr>
          <p:cNvPicPr>
            <a:picLocks noGrp="1" noChangeAspect="1" noChangeArrowheads="1"/>
          </p:cNvPicPr>
          <p:nvPr>
            <p:ph sz="half" idx="2"/>
          </p:nvPr>
        </p:nvPicPr>
        <p:blipFill>
          <a:blip r:embed="rId3" cstate="print"/>
          <a:srcRect/>
          <a:stretch>
            <a:fillRect/>
          </a:stretch>
        </p:blipFill>
        <p:spPr bwMode="auto">
          <a:xfrm>
            <a:off x="4925366" y="1920875"/>
            <a:ext cx="3484268" cy="443388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Eponym: Examples</a:t>
            </a:r>
            <a:endParaRPr lang="en-US" sz="5400" dirty="0"/>
          </a:p>
        </p:txBody>
      </p:sp>
      <p:sp>
        <p:nvSpPr>
          <p:cNvPr id="4" name="Content Placeholder 3"/>
          <p:cNvSpPr>
            <a:spLocks noGrp="1"/>
          </p:cNvSpPr>
          <p:nvPr>
            <p:ph idx="1"/>
          </p:nvPr>
        </p:nvSpPr>
        <p:spPr/>
        <p:txBody>
          <a:bodyPr>
            <a:normAutofit/>
          </a:bodyPr>
          <a:lstStyle/>
          <a:p>
            <a:r>
              <a:rPr lang="en-US" i="1" dirty="0" smtClean="0"/>
              <a:t>Saxophone</a:t>
            </a:r>
            <a:r>
              <a:rPr lang="en-US" dirty="0" smtClean="0"/>
              <a:t>: named after Sax, the surname of a 19th-century instrument-making family in Belgium</a:t>
            </a:r>
          </a:p>
          <a:p>
            <a:r>
              <a:rPr lang="en-US" i="1" dirty="0" smtClean="0"/>
              <a:t>Sandwich</a:t>
            </a:r>
            <a:r>
              <a:rPr lang="en-US" dirty="0" smtClean="0"/>
              <a:t>: named after John Montagu, the Fourth Earl of Sandwich (1718–1792), a British politician</a:t>
            </a:r>
          </a:p>
          <a:p>
            <a:r>
              <a:rPr lang="en-US" i="1" dirty="0" smtClean="0"/>
              <a:t>Salisbury steak</a:t>
            </a:r>
            <a:r>
              <a:rPr lang="en-US" dirty="0" smtClean="0"/>
              <a:t>: American physician James Salisbury invented this entre as part of his highly questionable all-meat diet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smtClean="0"/>
              <a:t>Exemplum</a:t>
            </a:r>
            <a:r>
              <a:rPr lang="en-US" dirty="0" smtClean="0"/>
              <a:t> </a:t>
            </a:r>
            <a:r>
              <a:rPr lang="en-US" sz="2800" dirty="0" smtClean="0"/>
              <a:t>[ig-zem-pluhm]</a:t>
            </a:r>
            <a:endParaRPr lang="en-US" sz="2800" dirty="0"/>
          </a:p>
        </p:txBody>
      </p:sp>
      <p:sp>
        <p:nvSpPr>
          <p:cNvPr id="3" name="Content Placeholder 2"/>
          <p:cNvSpPr>
            <a:spLocks noGrp="1"/>
          </p:cNvSpPr>
          <p:nvPr>
            <p:ph idx="1"/>
          </p:nvPr>
        </p:nvSpPr>
        <p:spPr/>
        <p:txBody>
          <a:bodyPr/>
          <a:lstStyle/>
          <a:p>
            <a:r>
              <a:rPr lang="en-US" dirty="0" smtClean="0"/>
              <a:t>An example or model; a model for behavior</a:t>
            </a:r>
          </a:p>
          <a:p>
            <a:r>
              <a:rPr lang="en-US" dirty="0" smtClean="0"/>
              <a:t>(mid-13c.), </a:t>
            </a:r>
            <a:r>
              <a:rPr lang="pt-BR" dirty="0" smtClean="0"/>
              <a:t>from Latin. Exemplum "a sample" </a:t>
            </a:r>
            <a:endParaRPr lang="en-US" dirty="0" smtClean="0"/>
          </a:p>
          <a:p>
            <a:endParaRPr lang="en-US" dirty="0" smtClean="0"/>
          </a:p>
          <a:p>
            <a:endParaRPr lang="en-US" dirty="0"/>
          </a:p>
        </p:txBody>
      </p:sp>
      <p:pic>
        <p:nvPicPr>
          <p:cNvPr id="9218" name="Picture 2" descr="Right and Wrong with Law of Attraction">
            <a:hlinkClick r:id="rId2"/>
          </p:cNvPr>
          <p:cNvPicPr>
            <a:picLocks noChangeAspect="1" noChangeArrowheads="1"/>
          </p:cNvPicPr>
          <p:nvPr/>
        </p:nvPicPr>
        <p:blipFill>
          <a:blip r:embed="rId3" cstate="print"/>
          <a:srcRect/>
          <a:stretch>
            <a:fillRect/>
          </a:stretch>
        </p:blipFill>
        <p:spPr bwMode="auto">
          <a:xfrm>
            <a:off x="1981200" y="2971800"/>
            <a:ext cx="5410200" cy="357674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Exemplum: Examples</a:t>
            </a:r>
            <a:endParaRPr lang="en-US" sz="5400" dirty="0"/>
          </a:p>
        </p:txBody>
      </p:sp>
      <p:sp>
        <p:nvSpPr>
          <p:cNvPr id="3" name="Content Placeholder 2"/>
          <p:cNvSpPr>
            <a:spLocks noGrp="1"/>
          </p:cNvSpPr>
          <p:nvPr>
            <p:ph idx="1"/>
          </p:nvPr>
        </p:nvSpPr>
        <p:spPr/>
        <p:txBody>
          <a:bodyPr>
            <a:normAutofit/>
          </a:bodyPr>
          <a:lstStyle/>
          <a:p>
            <a:r>
              <a:rPr lang="en-US" dirty="0" smtClean="0"/>
              <a:t>The Monk’s Prologue and Tale</a:t>
            </a:r>
          </a:p>
          <a:p>
            <a:r>
              <a:rPr lang="en-US" dirty="0" smtClean="0"/>
              <a:t>The Pardoner’s Tale</a:t>
            </a:r>
          </a:p>
          <a:p>
            <a:r>
              <a:rPr lang="en-US" dirty="0" smtClean="0"/>
              <a:t>The Wife of Bath’s Prologue</a:t>
            </a:r>
          </a:p>
          <a:p>
            <a:endParaRPr lang="en-US" dirty="0" smtClean="0"/>
          </a:p>
          <a:p>
            <a:endParaRPr lang="en-US" dirty="0" smtClean="0"/>
          </a:p>
          <a:p>
            <a:endParaRPr lang="en-US" dirty="0" smtClean="0"/>
          </a:p>
          <a:p>
            <a:endParaRPr lang="en-US" dirty="0" smtClean="0"/>
          </a:p>
          <a:p>
            <a:pPr>
              <a:buNone/>
            </a:pPr>
            <a:r>
              <a:rPr lang="en-US" dirty="0" smtClean="0"/>
              <a:t>*These are all too long to provide the entire exemplum.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Imagery </a:t>
            </a:r>
            <a:r>
              <a:rPr lang="en-US" sz="2800" dirty="0" smtClean="0"/>
              <a:t>[im-ij-ree, im-i-juh-ree]</a:t>
            </a:r>
            <a:endParaRPr lang="en-US" sz="2800" dirty="0"/>
          </a:p>
        </p:txBody>
      </p:sp>
      <p:sp>
        <p:nvSpPr>
          <p:cNvPr id="3" name="Content Placeholder 2"/>
          <p:cNvSpPr>
            <a:spLocks noGrp="1"/>
          </p:cNvSpPr>
          <p:nvPr>
            <p:ph idx="1"/>
          </p:nvPr>
        </p:nvSpPr>
        <p:spPr/>
        <p:txBody>
          <a:bodyPr/>
          <a:lstStyle/>
          <a:p>
            <a:r>
              <a:rPr lang="en-US" dirty="0" smtClean="0"/>
              <a:t>Figurative description or illustration</a:t>
            </a:r>
          </a:p>
          <a:p>
            <a:r>
              <a:rPr lang="en-US" dirty="0" smtClean="0"/>
              <a:t>(mid-14c.), from French. Imagerie, “painter”</a:t>
            </a:r>
          </a:p>
          <a:p>
            <a:endParaRPr lang="en-US" dirty="0"/>
          </a:p>
        </p:txBody>
      </p:sp>
      <p:pic>
        <p:nvPicPr>
          <p:cNvPr id="7170" name="Picture 2" descr="http://tobiasmastgrave.files.wordpress.com/2012/04/imagery2.jpg?w=450&amp;h=419">
            <a:hlinkClick r:id="rId2"/>
          </p:cNvPr>
          <p:cNvPicPr>
            <a:picLocks noChangeAspect="1" noChangeArrowheads="1"/>
          </p:cNvPicPr>
          <p:nvPr/>
        </p:nvPicPr>
        <p:blipFill>
          <a:blip r:embed="rId3" cstate="print"/>
          <a:srcRect/>
          <a:stretch>
            <a:fillRect/>
          </a:stretch>
        </p:blipFill>
        <p:spPr bwMode="auto">
          <a:xfrm>
            <a:off x="2438400" y="2895600"/>
            <a:ext cx="4000500" cy="372046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Imagery: Examples</a:t>
            </a:r>
            <a:endParaRPr lang="en-US" sz="5400" dirty="0"/>
          </a:p>
        </p:txBody>
      </p:sp>
      <p:sp>
        <p:nvSpPr>
          <p:cNvPr id="3" name="Content Placeholder 2"/>
          <p:cNvSpPr>
            <a:spLocks noGrp="1"/>
          </p:cNvSpPr>
          <p:nvPr>
            <p:ph idx="1"/>
          </p:nvPr>
        </p:nvSpPr>
        <p:spPr/>
        <p:txBody>
          <a:bodyPr/>
          <a:lstStyle/>
          <a:p>
            <a:r>
              <a:rPr lang="en-US" dirty="0" smtClean="0"/>
              <a:t>He fumed and charged like an angry bull.</a:t>
            </a:r>
          </a:p>
          <a:p>
            <a:r>
              <a:rPr lang="en-US" dirty="0" smtClean="0"/>
              <a:t>The eerie silence was shattered by her scream.</a:t>
            </a:r>
          </a:p>
          <a:p>
            <a:r>
              <a:rPr lang="en-US" dirty="0" smtClean="0"/>
              <a:t>The F-16 swooped down like an eagle after its prey.</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Hyperbaton </a:t>
            </a:r>
            <a:r>
              <a:rPr lang="en-US" sz="2800" dirty="0" smtClean="0"/>
              <a:t>[hahy-pur-buh-ton]</a:t>
            </a:r>
            <a:endParaRPr lang="en-US" sz="2800" dirty="0"/>
          </a:p>
        </p:txBody>
      </p:sp>
      <p:sp>
        <p:nvSpPr>
          <p:cNvPr id="3" name="Content Placeholder 2"/>
          <p:cNvSpPr>
            <a:spLocks noGrp="1"/>
          </p:cNvSpPr>
          <p:nvPr>
            <p:ph idx="1"/>
          </p:nvPr>
        </p:nvSpPr>
        <p:spPr/>
        <p:txBody>
          <a:bodyPr/>
          <a:lstStyle/>
          <a:p>
            <a:r>
              <a:rPr lang="en-US" dirty="0" smtClean="0"/>
              <a:t>The use of uncommon word order to emphasize a point or idea</a:t>
            </a:r>
          </a:p>
          <a:p>
            <a:r>
              <a:rPr lang="en-US" dirty="0" smtClean="0"/>
              <a:t>1570s, from Greek. hyperbaton, "overstepping"</a:t>
            </a:r>
          </a:p>
          <a:p>
            <a:endParaRPr lang="en-US" dirty="0"/>
          </a:p>
        </p:txBody>
      </p:sp>
      <p:pic>
        <p:nvPicPr>
          <p:cNvPr id="5122" name="Picture 2" descr="http://i.dailymail.co.uk/i/pix/2010/10/06/article-1318093-0B803914000005DC-954_306x423.jpg"/>
          <p:cNvPicPr>
            <a:picLocks noChangeAspect="1" noChangeArrowheads="1"/>
          </p:cNvPicPr>
          <p:nvPr/>
        </p:nvPicPr>
        <p:blipFill>
          <a:blip r:embed="rId2" cstate="print"/>
          <a:srcRect/>
          <a:stretch>
            <a:fillRect/>
          </a:stretch>
        </p:blipFill>
        <p:spPr bwMode="auto">
          <a:xfrm>
            <a:off x="3200400" y="3276600"/>
            <a:ext cx="2438400" cy="337072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Hyperbaton: Examples</a:t>
            </a:r>
            <a:endParaRPr lang="en-US" sz="5400" dirty="0"/>
          </a:p>
        </p:txBody>
      </p:sp>
      <p:sp>
        <p:nvSpPr>
          <p:cNvPr id="3" name="Content Placeholder 2"/>
          <p:cNvSpPr>
            <a:spLocks noGrp="1"/>
          </p:cNvSpPr>
          <p:nvPr>
            <p:ph idx="1"/>
          </p:nvPr>
        </p:nvSpPr>
        <p:spPr/>
        <p:txBody>
          <a:bodyPr/>
          <a:lstStyle/>
          <a:p>
            <a:r>
              <a:rPr lang="en-US" dirty="0" smtClean="0"/>
              <a:t>"Object there was none. Passion there was none. I loved the old man.“ ("The Tell-Tale Heart")</a:t>
            </a:r>
          </a:p>
          <a:p>
            <a:r>
              <a:rPr lang="en-US" dirty="0" smtClean="0"/>
              <a:t>“Sorry I be but go you must." (Yoda in </a:t>
            </a:r>
            <a:r>
              <a:rPr lang="en-US" i="1" dirty="0" smtClean="0"/>
              <a:t>Star Wars)</a:t>
            </a:r>
          </a:p>
          <a:p>
            <a:r>
              <a:rPr lang="en-US" dirty="0" smtClean="0"/>
              <a:t>"One swallow does not a summer make, nor one fine day.“ (Aristotle)</a:t>
            </a:r>
            <a:br>
              <a:rPr lang="en-US" dirty="0" smtClean="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119</TotalTime>
  <Words>375</Words>
  <Application>Microsoft Office PowerPoint</Application>
  <PresentationFormat>On-screen Show (4:3)</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Rhetorical Devices</vt:lpstr>
      <vt:lpstr>Eponym [ep-uh-nim] </vt:lpstr>
      <vt:lpstr>Eponym: Examples</vt:lpstr>
      <vt:lpstr>Exemplum [ig-zem-pluhm]</vt:lpstr>
      <vt:lpstr>Exemplum: Examples</vt:lpstr>
      <vt:lpstr>Imagery [im-ij-ree, im-i-juh-ree]</vt:lpstr>
      <vt:lpstr>Imagery: Examples</vt:lpstr>
      <vt:lpstr>Hyperbaton [hahy-pur-buh-ton]</vt:lpstr>
      <vt:lpstr>Hyperbaton: Examples</vt:lpstr>
      <vt:lpstr>Hyperbole [hahy-pur-buh-lee]</vt:lpstr>
      <vt:lpstr>Hyperbole: Examples</vt:lpstr>
      <vt:lpstr> Images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Rhetorical Devices</dc:title>
  <dc:creator>Owner</dc:creator>
  <cp:lastModifiedBy>CLAIRE DOWD</cp:lastModifiedBy>
  <cp:revision>14</cp:revision>
  <dcterms:created xsi:type="dcterms:W3CDTF">2012-11-14T03:24:14Z</dcterms:created>
  <dcterms:modified xsi:type="dcterms:W3CDTF">2012-11-15T15:41:29Z</dcterms:modified>
</cp:coreProperties>
</file>