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61" r:id="rId4"/>
    <p:sldId id="260" r:id="rId5"/>
    <p:sldId id="262" r:id="rId6"/>
    <p:sldId id="263" r:id="rId7"/>
    <p:sldId id="264" r:id="rId8"/>
    <p:sldId id="265" r:id="rId9"/>
    <p:sldId id="259" r:id="rId10"/>
    <p:sldId id="266" r:id="rId11"/>
    <p:sldId id="257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67" d="100"/>
          <a:sy n="67" d="100"/>
        </p:scale>
        <p:origin x="-100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20199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4982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79412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59333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8952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4301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9409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6067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1287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01161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5745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FECD78-3C8E-49F2-8FAB-59489D168ABB}" type="datetimeFigureOut">
              <a:rPr lang="en-US" smtClean="0"/>
              <a:t>5/22/14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1123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G72MmZyzNq8" TargetMode="External"/><Relationship Id="rId4" Type="http://schemas.openxmlformats.org/officeDocument/2006/relationships/hyperlink" Target="http://www.youtube.com/watch?v=APdSHPBPLLY" TargetMode="External"/><Relationship Id="rId5" Type="http://schemas.openxmlformats.org/officeDocument/2006/relationships/hyperlink" Target="http://www.youtube.com/watch?v=y8KpkXcmGc4" TargetMode="External"/><Relationship Id="rId6" Type="http://schemas.openxmlformats.org/officeDocument/2006/relationships/hyperlink" Target="http://www.youtube.com/watch?v=iyqyxDSlmuo" TargetMode="External"/><Relationship Id="rId1" Type="http://schemas.openxmlformats.org/officeDocument/2006/relationships/slideLayout" Target="../slideLayouts/slideLayout1.xml"/><Relationship Id="rId2" Type="http://schemas.openxmlformats.org/officeDocument/2006/relationships/hyperlink" Target="http://www.youtube.com/watch?v=Dg1HnP7ce7U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320003"/>
            <a:ext cx="7772400" cy="1470025"/>
          </a:xfrm>
        </p:spPr>
        <p:txBody>
          <a:bodyPr>
            <a:noAutofit/>
          </a:bodyPr>
          <a:lstStyle/>
          <a:p>
            <a:r>
              <a:rPr lang="en-US" sz="6000" dirty="0" smtClean="0"/>
              <a:t>Elements of a Successful Graduation Speech</a:t>
            </a:r>
            <a:endParaRPr lang="en-US" sz="6000" dirty="0"/>
          </a:p>
        </p:txBody>
      </p:sp>
    </p:spTree>
    <p:extLst>
      <p:ext uri="{BB962C8B-B14F-4D97-AF65-F5344CB8AC3E}">
        <p14:creationId xmlns:p14="http://schemas.microsoft.com/office/powerpoint/2010/main" val="303756163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9730"/>
            <a:ext cx="8229600" cy="919707"/>
          </a:xfrm>
        </p:spPr>
        <p:txBody>
          <a:bodyPr/>
          <a:lstStyle/>
          <a:p>
            <a:r>
              <a:rPr lang="en-US" dirty="0" smtClean="0"/>
              <a:t>Evaluation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36676"/>
            <a:ext cx="8229600" cy="5281497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Evaluate the follow speeches using the peer evaluation worksheets</a:t>
            </a:r>
          </a:p>
          <a:p>
            <a:r>
              <a:rPr lang="en-US" dirty="0" smtClean="0"/>
              <a:t>Also consider</a:t>
            </a:r>
          </a:p>
          <a:p>
            <a:pPr lvl="1"/>
            <a:r>
              <a:rPr lang="en-US" dirty="0" smtClean="0"/>
              <a:t>Theme</a:t>
            </a:r>
          </a:p>
          <a:p>
            <a:pPr lvl="1"/>
            <a:r>
              <a:rPr lang="en-US" dirty="0" smtClean="0"/>
              <a:t>Brevity</a:t>
            </a:r>
          </a:p>
          <a:p>
            <a:pPr lvl="1"/>
            <a:r>
              <a:rPr lang="en-US" dirty="0" smtClean="0"/>
              <a:t>Specificity and Scope</a:t>
            </a:r>
          </a:p>
          <a:p>
            <a:pPr marL="457200" lvl="1" indent="0">
              <a:buNone/>
            </a:pPr>
            <a:endParaRPr lang="en-US" dirty="0" smtClean="0"/>
          </a:p>
          <a:p>
            <a:pPr lvl="2" algn="ctr"/>
            <a:r>
              <a:rPr lang="en-US" sz="4300" dirty="0" smtClean="0">
                <a:solidFill>
                  <a:schemeClr val="bg2">
                    <a:lumMod val="60000"/>
                    <a:lumOff val="40000"/>
                  </a:schemeClr>
                </a:solidFill>
              </a:rPr>
              <a:t>Address these areas on the back of your sheet</a:t>
            </a:r>
          </a:p>
          <a:p>
            <a:pPr lvl="1"/>
            <a:endParaRPr lang="en-US" dirty="0"/>
          </a:p>
          <a:p>
            <a:pPr marL="457200" lvl="1" indent="0">
              <a:buNone/>
            </a:pPr>
            <a:r>
              <a:rPr lang="en-US" dirty="0" smtClean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351900153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86303"/>
            <a:ext cx="7772400" cy="1470025"/>
          </a:xfrm>
        </p:spPr>
        <p:txBody>
          <a:bodyPr/>
          <a:lstStyle/>
          <a:p>
            <a:r>
              <a:rPr lang="en-US" dirty="0"/>
              <a:t>Sample Graduation </a:t>
            </a:r>
            <a:r>
              <a:rPr lang="en-US" dirty="0" smtClean="0"/>
              <a:t>Speeches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1530688"/>
            <a:ext cx="6400800" cy="4625872"/>
          </a:xfrm>
        </p:spPr>
        <p:txBody>
          <a:bodyPr>
            <a:normAutofit fontScale="92500" lnSpcReduction="20000"/>
          </a:bodyPr>
          <a:lstStyle/>
          <a:p>
            <a:endParaRPr lang="en-US" dirty="0" smtClean="0">
              <a:hlinkClick r:id="rId2"/>
            </a:endParaRPr>
          </a:p>
          <a:p>
            <a:r>
              <a:rPr lang="en-US" dirty="0" smtClean="0">
                <a:hlinkClick r:id="rId2"/>
              </a:rPr>
              <a:t>Creative/atypical graduation speech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>
                <a:hlinkClick r:id="rId3"/>
              </a:rPr>
              <a:t>College Graduation Speech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>
                <a:hlinkClick r:id="rId4"/>
              </a:rPr>
              <a:t>Humorous High School Speech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>
                <a:hlinkClick r:id="rId5"/>
              </a:rPr>
              <a:t>Inspirational Graduation Speech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>
                <a:hlinkClick r:id="rId6"/>
              </a:rPr>
              <a:t>My Wicked Good Graduation Speech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575893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Writing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Theme</a:t>
            </a:r>
          </a:p>
          <a:p>
            <a:r>
              <a:rPr lang="en-US" dirty="0"/>
              <a:t>Brevity</a:t>
            </a:r>
          </a:p>
          <a:p>
            <a:r>
              <a:rPr lang="en-US" dirty="0"/>
              <a:t>Specificity</a:t>
            </a:r>
          </a:p>
          <a:p>
            <a:r>
              <a:rPr lang="en-US" dirty="0"/>
              <a:t>Scope/Audience </a:t>
            </a:r>
            <a:r>
              <a:rPr lang="en-US" dirty="0" smtClean="0"/>
              <a:t>Analysis</a:t>
            </a:r>
          </a:p>
          <a:p>
            <a:r>
              <a:rPr lang="en-US" dirty="0" smtClean="0"/>
              <a:t>Bookends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7445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Your speech should have a comprehensive </a:t>
            </a:r>
            <a:r>
              <a:rPr lang="en-US" dirty="0" smtClean="0"/>
              <a:t>theme</a:t>
            </a:r>
          </a:p>
          <a:p>
            <a:r>
              <a:rPr lang="en-US" dirty="0" smtClean="0"/>
              <a:t>What is theme?</a:t>
            </a:r>
            <a:endParaRPr lang="en-US" dirty="0" smtClean="0"/>
          </a:p>
          <a:p>
            <a:r>
              <a:rPr lang="en-US" dirty="0" smtClean="0"/>
              <a:t>Sample themes?</a:t>
            </a:r>
          </a:p>
          <a:p>
            <a:pPr lvl="1"/>
            <a:r>
              <a:rPr lang="en-US" dirty="0" smtClean="0"/>
              <a:t>Adversity? Friendship? Compassion? Grit? Creativity? Fun?</a:t>
            </a:r>
          </a:p>
          <a:p>
            <a:r>
              <a:rPr lang="en-US" dirty="0" smtClean="0"/>
              <a:t>Your speech should consistently explain, enhance, deepen, its </a:t>
            </a:r>
            <a:r>
              <a:rPr lang="en-US" dirty="0" smtClean="0"/>
              <a:t>theme</a:t>
            </a:r>
            <a:endParaRPr lang="en-US" dirty="0" smtClean="0"/>
          </a:p>
          <a:p>
            <a:r>
              <a:rPr lang="en-US" dirty="0" smtClean="0"/>
              <a:t>High school, graduation, moving on, the future, </a:t>
            </a:r>
            <a:r>
              <a:rPr lang="en-US" dirty="0" err="1" smtClean="0"/>
              <a:t>etc</a:t>
            </a:r>
            <a:r>
              <a:rPr lang="en-US" dirty="0" smtClean="0"/>
              <a:t>, are NOT themes, they are topics</a:t>
            </a:r>
          </a:p>
          <a:p>
            <a:r>
              <a:rPr lang="en-US" dirty="0" smtClean="0"/>
              <a:t>Express/develop theme THROUGH topic</a:t>
            </a:r>
          </a:p>
          <a:p>
            <a:pPr marL="457200" lvl="1" indent="0">
              <a:buNone/>
            </a:pPr>
            <a:endParaRPr lang="en-US" dirty="0" smtClean="0"/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89816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Brevity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Its hot, humid, sunny, and the seats/bleachers are really uncomfortable</a:t>
            </a:r>
          </a:p>
          <a:p>
            <a:pPr lvl="1"/>
            <a:r>
              <a:rPr lang="en-US" dirty="0" smtClean="0"/>
              <a:t>Parents and grandparents want to see their kids, kids want to get out of there, </a:t>
            </a:r>
            <a:r>
              <a:rPr lang="en-US" dirty="0" err="1" smtClean="0"/>
              <a:t>etc</a:t>
            </a:r>
            <a:endParaRPr lang="en-US" dirty="0" smtClean="0"/>
          </a:p>
          <a:p>
            <a:pPr lvl="1"/>
            <a:r>
              <a:rPr lang="en-US" dirty="0" smtClean="0"/>
              <a:t>Be quick! </a:t>
            </a:r>
          </a:p>
          <a:p>
            <a:pPr lvl="1"/>
            <a:r>
              <a:rPr lang="en-US" dirty="0" smtClean="0"/>
              <a:t>Get it, make your point, and get out. Your speech will be better for it</a:t>
            </a:r>
            <a:r>
              <a:rPr lang="en-US" dirty="0" smtClean="0"/>
              <a:t>.</a:t>
            </a:r>
            <a:endParaRPr lang="en-US" dirty="0"/>
          </a:p>
          <a:p>
            <a:pPr lvl="1"/>
            <a:r>
              <a:rPr lang="en-US" dirty="0" smtClean="0"/>
              <a:t>Brevity requires proper planning, focus, and most importantly REVISION!</a:t>
            </a:r>
          </a:p>
          <a:p>
            <a:pPr lvl="1"/>
            <a:endParaRPr lang="en-US" dirty="0"/>
          </a:p>
          <a:p>
            <a:pPr marL="457200" lvl="1" indent="0">
              <a:buNone/>
            </a:pPr>
            <a:endParaRPr lang="en-US" dirty="0" smtClean="0"/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32710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Scope/Audience Analysis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High school and college students will often use the “shot gun approach” with respect to anecdotal evidence</a:t>
            </a:r>
          </a:p>
          <a:p>
            <a:pPr lvl="1"/>
            <a:r>
              <a:rPr lang="en-US" dirty="0" smtClean="0"/>
              <a:t>Like remember that time, freshman year. . .</a:t>
            </a:r>
          </a:p>
          <a:p>
            <a:pPr lvl="1"/>
            <a:r>
              <a:rPr lang="en-US" dirty="0" smtClean="0"/>
              <a:t>OMG, and like, sophomore year on the bus . . .</a:t>
            </a:r>
          </a:p>
          <a:p>
            <a:pPr lvl="1"/>
            <a:r>
              <a:rPr lang="en-US" dirty="0" smtClean="0"/>
              <a:t>And all those crazy Mr. Smith days . . .</a:t>
            </a:r>
          </a:p>
          <a:p>
            <a:pPr lvl="2"/>
            <a:r>
              <a:rPr lang="en-US" dirty="0" smtClean="0"/>
              <a:t>If you weren’t on the bus, didn’t have Mr. Smith, YOU DON’T CARE, like, AT ALL</a:t>
            </a:r>
          </a:p>
          <a:p>
            <a:pPr lvl="2"/>
            <a:endParaRPr lang="en-US" dirty="0"/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04232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Scope/Audience Analysis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You’re speaking to a varied audience here; make sure that you appeal to every member</a:t>
            </a:r>
          </a:p>
          <a:p>
            <a:pPr lvl="1"/>
            <a:r>
              <a:rPr lang="en-US" dirty="0" smtClean="0"/>
              <a:t>Teachers</a:t>
            </a:r>
          </a:p>
          <a:p>
            <a:pPr lvl="1"/>
            <a:r>
              <a:rPr lang="en-US" dirty="0" smtClean="0"/>
              <a:t>Parents</a:t>
            </a:r>
          </a:p>
          <a:p>
            <a:pPr lvl="1"/>
            <a:r>
              <a:rPr lang="en-US" dirty="0" smtClean="0"/>
              <a:t>Classmates</a:t>
            </a:r>
          </a:p>
          <a:p>
            <a:pPr lvl="1"/>
            <a:r>
              <a:rPr lang="en-US" dirty="0" smtClean="0"/>
              <a:t>Grandparents</a:t>
            </a:r>
          </a:p>
          <a:p>
            <a:pPr lvl="1"/>
            <a:r>
              <a:rPr lang="en-US" dirty="0" smtClean="0"/>
              <a:t>Yourself</a:t>
            </a:r>
          </a:p>
          <a:p>
            <a:pPr lvl="2"/>
            <a:r>
              <a:rPr lang="en-US" dirty="0" smtClean="0"/>
              <a:t>This often means striking a balance between building connections with your audience while speaking through/about personal experience</a:t>
            </a:r>
            <a:endParaRPr lang="en-US" dirty="0"/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587566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Specificity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58959"/>
            <a:ext cx="8229600" cy="5257800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Back to the “shot gun approach” to anecdotes</a:t>
            </a:r>
          </a:p>
          <a:p>
            <a:r>
              <a:rPr lang="en-US" dirty="0" smtClean="0"/>
              <a:t>Don’t </a:t>
            </a:r>
            <a:r>
              <a:rPr lang="en-US" dirty="0"/>
              <a:t>just throw out all the good times you had in school</a:t>
            </a:r>
          </a:p>
          <a:p>
            <a:pPr lvl="2"/>
            <a:r>
              <a:rPr lang="en-US" dirty="0"/>
              <a:t>These are meaningless essentially. Centered around a topic (high school), with no theme, no scope, </a:t>
            </a:r>
            <a:r>
              <a:rPr lang="en-US" dirty="0" err="1" smtClean="0"/>
              <a:t>etc</a:t>
            </a:r>
            <a:endParaRPr lang="en-US" dirty="0" smtClean="0"/>
          </a:p>
          <a:p>
            <a:r>
              <a:rPr lang="en-US" dirty="0" smtClean="0"/>
              <a:t>Instead, choose moments (1-3 at MOST) carefully </a:t>
            </a:r>
          </a:p>
          <a:p>
            <a:pPr lvl="1"/>
            <a:r>
              <a:rPr lang="en-US" dirty="0" smtClean="0"/>
              <a:t>Make sure they appeal to your WHOLE audience</a:t>
            </a:r>
          </a:p>
          <a:p>
            <a:pPr lvl="2"/>
            <a:r>
              <a:rPr lang="en-US" dirty="0" smtClean="0"/>
              <a:t>This is generally achieved by advancing/developing your theme</a:t>
            </a:r>
          </a:p>
          <a:p>
            <a:pPr lvl="2"/>
            <a:r>
              <a:rPr lang="en-US" dirty="0" smtClean="0"/>
              <a:t>AGAIN, develop theme through topic (anecdotes)</a:t>
            </a:r>
          </a:p>
          <a:p>
            <a:pPr lvl="1"/>
            <a:endParaRPr lang="en-US" dirty="0" smtClean="0"/>
          </a:p>
          <a:p>
            <a:pPr lvl="2"/>
            <a:endParaRPr lang="en-US" dirty="0"/>
          </a:p>
          <a:p>
            <a:pPr marL="914400" lvl="2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32763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Bookends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58959"/>
            <a:ext cx="8229600" cy="5257800"/>
          </a:xfrm>
        </p:spPr>
        <p:txBody>
          <a:bodyPr>
            <a:normAutofit/>
          </a:bodyPr>
          <a:lstStyle/>
          <a:p>
            <a:r>
              <a:rPr lang="en-US" sz="3600" dirty="0" smtClean="0"/>
              <a:t>Reference your introduction in your conclusion</a:t>
            </a:r>
          </a:p>
          <a:p>
            <a:pPr lvl="1"/>
            <a:r>
              <a:rPr lang="en-US" sz="3200" dirty="0" smtClean="0"/>
              <a:t>A properly developed and delivered theme will usually make it easy to bookend your speech</a:t>
            </a:r>
          </a:p>
          <a:p>
            <a:pPr lvl="1"/>
            <a:r>
              <a:rPr lang="en-US" sz="3600" dirty="0" smtClean="0"/>
              <a:t>Example: Sam’s Tribute Speech</a:t>
            </a:r>
          </a:p>
          <a:p>
            <a:pPr lvl="2"/>
            <a:r>
              <a:rPr lang="en-US" sz="3200" dirty="0" smtClean="0"/>
              <a:t>Nelson Mandela as “The Troublemaker”</a:t>
            </a:r>
          </a:p>
          <a:p>
            <a:pPr lvl="3"/>
            <a:r>
              <a:rPr lang="en-US" sz="2800" dirty="0" smtClean="0"/>
              <a:t>Effective use of bookends</a:t>
            </a:r>
          </a:p>
          <a:p>
            <a:pPr lvl="2"/>
            <a:endParaRPr lang="en-US" dirty="0"/>
          </a:p>
          <a:p>
            <a:pPr marL="914400" lvl="2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870454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9730"/>
            <a:ext cx="8229600" cy="919707"/>
          </a:xfrm>
        </p:spPr>
        <p:txBody>
          <a:bodyPr/>
          <a:lstStyle/>
          <a:p>
            <a:r>
              <a:rPr lang="en-US" dirty="0" smtClean="0"/>
              <a:t>Delivery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36676"/>
            <a:ext cx="8229600" cy="5281497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Speak SLOWLY</a:t>
            </a:r>
          </a:p>
          <a:p>
            <a:r>
              <a:rPr lang="en-US" dirty="0" smtClean="0"/>
              <a:t>Use/display emotion properly</a:t>
            </a:r>
          </a:p>
          <a:p>
            <a:r>
              <a:rPr lang="en-US" dirty="0" smtClean="0"/>
              <a:t>Connect with audience (all members)</a:t>
            </a:r>
          </a:p>
          <a:p>
            <a:r>
              <a:rPr lang="en-US" dirty="0" smtClean="0"/>
              <a:t>Be confident</a:t>
            </a:r>
          </a:p>
          <a:p>
            <a:pPr lvl="1"/>
            <a:r>
              <a:rPr lang="en-US" dirty="0"/>
              <a:t>Pauses</a:t>
            </a:r>
          </a:p>
          <a:p>
            <a:pPr lvl="1"/>
            <a:r>
              <a:rPr lang="en-US" dirty="0"/>
              <a:t>No “fillers”</a:t>
            </a:r>
          </a:p>
          <a:p>
            <a:pPr lvl="1"/>
            <a:r>
              <a:rPr lang="en-US" dirty="0"/>
              <a:t>Don’t apologize or break cadence for mistakes, move </a:t>
            </a:r>
            <a:r>
              <a:rPr lang="en-US" dirty="0" smtClean="0"/>
              <a:t>on</a:t>
            </a:r>
          </a:p>
          <a:p>
            <a:r>
              <a:rPr lang="en-US" dirty="0" smtClean="0"/>
              <a:t>Be Humble</a:t>
            </a:r>
          </a:p>
          <a:p>
            <a:pPr lvl="1"/>
            <a:r>
              <a:rPr lang="en-US" dirty="0" smtClean="0"/>
              <a:t>“Taking credit like he did it by himself, too much pride to realize that he really had help”</a:t>
            </a:r>
          </a:p>
          <a:p>
            <a:pPr lvl="1"/>
            <a:r>
              <a:rPr lang="en-US" dirty="0" smtClean="0"/>
              <a:t>You are the speaker, but it isn’t about you! You are SERVING your class and your audience with speech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5661606"/>
      </p:ext>
    </p:extLst>
  </p:cSld>
  <p:clrMapOvr>
    <a:masterClrMapping/>
  </p:clrMapOvr>
</p:sld>
</file>

<file path=ppt/theme/theme1.xml><?xml version="1.0" encoding="utf-8"?>
<a:theme xmlns:a="http://schemas.openxmlformats.org/drawingml/2006/main" name=" Black 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 Black .thmx</Template>
  <TotalTime>50</TotalTime>
  <Words>517</Words>
  <Application>Microsoft Macintosh PowerPoint</Application>
  <PresentationFormat>On-screen Show (4:3)</PresentationFormat>
  <Paragraphs>89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 Black </vt:lpstr>
      <vt:lpstr>Elements of a Successful Graduation Speech</vt:lpstr>
      <vt:lpstr>Writing</vt:lpstr>
      <vt:lpstr>Theme</vt:lpstr>
      <vt:lpstr>Brevity</vt:lpstr>
      <vt:lpstr>Scope/Audience Analysis</vt:lpstr>
      <vt:lpstr>Scope/Audience Analysis</vt:lpstr>
      <vt:lpstr>Specificity</vt:lpstr>
      <vt:lpstr>Bookends</vt:lpstr>
      <vt:lpstr>Delivery</vt:lpstr>
      <vt:lpstr>Evaluation</vt:lpstr>
      <vt:lpstr>Sample Graduation Speeches</vt:lpstr>
    </vt:vector>
  </TitlesOfParts>
  <Company>Neag School of Education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Sample Graduation Speeches</dc:title>
  <dc:creator>Mobile Student</dc:creator>
  <cp:lastModifiedBy>Mobile Student</cp:lastModifiedBy>
  <cp:revision>7</cp:revision>
  <dcterms:created xsi:type="dcterms:W3CDTF">2014-05-21T18:53:25Z</dcterms:created>
  <dcterms:modified xsi:type="dcterms:W3CDTF">2014-05-22T10:24:26Z</dcterms:modified>
</cp:coreProperties>
</file>

<file path=docProps/thumbnail.jpeg>
</file>