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5" r:id="rId5"/>
    <p:sldId id="266" r:id="rId6"/>
    <p:sldId id="259" r:id="rId7"/>
    <p:sldId id="260" r:id="rId8"/>
    <p:sldId id="261" r:id="rId9"/>
    <p:sldId id="262" r:id="rId10"/>
    <p:sldId id="263" r:id="rId11"/>
    <p:sldId id="264"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autoTitleDeleted val="1"/>
    <c:plotArea>
      <c:layout>
        <c:manualLayout>
          <c:layoutTarget val="inner"/>
          <c:xMode val="edge"/>
          <c:yMode val="edge"/>
          <c:x val="0.13844486874010525"/>
          <c:y val="0.20105303951100109"/>
          <c:w val="0.41322360746573344"/>
          <c:h val="0.70838332708411444"/>
        </c:manualLayout>
      </c:layout>
      <c:pieChart>
        <c:varyColors val="1"/>
        <c:ser>
          <c:idx val="0"/>
          <c:order val="0"/>
          <c:tx>
            <c:strRef>
              <c:f>Sheet1!$B$1</c:f>
              <c:strCache>
                <c:ptCount val="1"/>
                <c:pt idx="0">
                  <c:v>Cost of Education at Emerson College</c:v>
                </c:pt>
              </c:strCache>
            </c:strRef>
          </c:tx>
          <c:dLbls>
            <c:dLbl>
              <c:idx val="0"/>
              <c:layout/>
              <c:tx>
                <c:rich>
                  <a:bodyPr/>
                  <a:lstStyle/>
                  <a:p>
                    <a:r>
                      <a:rPr lang="en-US" sz="2000"/>
                      <a:t>$</a:t>
                    </a:r>
                    <a:r>
                      <a:rPr lang="en-US"/>
                      <a:t>128,512 </a:t>
                    </a:r>
                  </a:p>
                </c:rich>
              </c:tx>
              <c:dLblPos val="bestFit"/>
              <c:showVal val="1"/>
            </c:dLbl>
            <c:dLbl>
              <c:idx val="1"/>
              <c:layout/>
              <c:tx>
                <c:rich>
                  <a:bodyPr/>
                  <a:lstStyle/>
                  <a:p>
                    <a:r>
                      <a:rPr lang="en-US" sz="2000"/>
                      <a:t>$</a:t>
                    </a:r>
                    <a:r>
                      <a:rPr lang="en-US"/>
                      <a:t>53,688 </a:t>
                    </a:r>
                  </a:p>
                </c:rich>
              </c:tx>
              <c:dLblPos val="bestFit"/>
              <c:showVal val="1"/>
            </c:dLbl>
            <c:dLbl>
              <c:idx val="2"/>
              <c:layout/>
              <c:tx>
                <c:rich>
                  <a:bodyPr/>
                  <a:lstStyle/>
                  <a:p>
                    <a:r>
                      <a:rPr lang="en-US" sz="2000"/>
                      <a:t>$</a:t>
                    </a:r>
                    <a:r>
                      <a:rPr lang="en-US"/>
                      <a:t>2,400 </a:t>
                    </a:r>
                  </a:p>
                </c:rich>
              </c:tx>
              <c:dLblPos val="bestFit"/>
              <c:showVal val="1"/>
            </c:dLbl>
            <c:txPr>
              <a:bodyPr/>
              <a:lstStyle/>
              <a:p>
                <a:pPr>
                  <a:defRPr sz="2000">
                    <a:latin typeface="Times New Roman" pitchFamily="18" charset="0"/>
                    <a:cs typeface="Times New Roman" pitchFamily="18" charset="0"/>
                  </a:defRPr>
                </a:pPr>
                <a:endParaRPr lang="en-US"/>
              </a:p>
            </c:txPr>
            <c:dLblPos val="bestFit"/>
            <c:showVal val="1"/>
            <c:showLeaderLines val="1"/>
          </c:dLbls>
          <c:cat>
            <c:strRef>
              <c:f>Sheet1!$A$2:$A$4</c:f>
              <c:strCache>
                <c:ptCount val="3"/>
                <c:pt idx="0">
                  <c:v>Tuition (Fall and Spring Semesters)</c:v>
                </c:pt>
                <c:pt idx="1">
                  <c:v>Room &amp; Board</c:v>
                </c:pt>
                <c:pt idx="2">
                  <c:v>Fees (Service Fees, not including Health Insurance)</c:v>
                </c:pt>
              </c:strCache>
            </c:strRef>
          </c:cat>
          <c:val>
            <c:numRef>
              <c:f>Sheet1!$B$2:$B$4</c:f>
              <c:numCache>
                <c:formatCode>"$"#,##0_);[Red]\("$"#,##0\)</c:formatCode>
                <c:ptCount val="3"/>
                <c:pt idx="0">
                  <c:v>32128</c:v>
                </c:pt>
                <c:pt idx="1">
                  <c:v>13422</c:v>
                </c:pt>
                <c:pt idx="2">
                  <c:v>600</c:v>
                </c:pt>
              </c:numCache>
            </c:numRef>
          </c:val>
        </c:ser>
        <c:dLbls>
          <c:showVal val="1"/>
        </c:dLbls>
        <c:firstSliceAng val="0"/>
      </c:pieChart>
    </c:plotArea>
    <c:legend>
      <c:legendPos val="r"/>
      <c:layout>
        <c:manualLayout>
          <c:xMode val="edge"/>
          <c:yMode val="edge"/>
          <c:x val="0.68367882304185656"/>
          <c:y val="0.24858365737238886"/>
          <c:w val="0.28649665060524182"/>
          <c:h val="0.58229128438591182"/>
        </c:manualLayout>
      </c:layout>
      <c:txPr>
        <a:bodyPr/>
        <a:lstStyle/>
        <a:p>
          <a:pPr>
            <a:defRPr sz="1800">
              <a:latin typeface="Times New Roman" pitchFamily="18" charset="0"/>
              <a:cs typeface="Times New Roman" pitchFamily="18" charset="0"/>
            </a:defRPr>
          </a:pPr>
          <a:endParaRPr lang="en-US"/>
        </a:p>
      </c:txPr>
    </c:legend>
    <c:plotVisOnly val="1"/>
  </c:chart>
  <c:spPr>
    <a:ln>
      <a:no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8"/>
  <c:chart>
    <c:title>
      <c:tx>
        <c:rich>
          <a:bodyPr/>
          <a:lstStyle/>
          <a:p>
            <a:pPr>
              <a:defRPr>
                <a:latin typeface="Times New Roman" pitchFamily="18" charset="0"/>
                <a:cs typeface="Times New Roman" pitchFamily="18" charset="0"/>
              </a:defRPr>
            </a:pPr>
            <a:r>
              <a:rPr lang="en-US">
                <a:latin typeface="Times New Roman" pitchFamily="18" charset="0"/>
                <a:cs typeface="Times New Roman" pitchFamily="18" charset="0"/>
              </a:rPr>
              <a:t>Possible Salaries (National</a:t>
            </a:r>
            <a:r>
              <a:rPr lang="en-US" baseline="0">
                <a:latin typeface="Times New Roman" pitchFamily="18" charset="0"/>
                <a:cs typeface="Times New Roman" pitchFamily="18" charset="0"/>
              </a:rPr>
              <a:t> Averages)</a:t>
            </a:r>
            <a:endParaRPr lang="en-US">
              <a:latin typeface="Times New Roman" pitchFamily="18" charset="0"/>
              <a:cs typeface="Times New Roman" pitchFamily="18" charset="0"/>
            </a:endParaRPr>
          </a:p>
        </c:rich>
      </c:tx>
      <c:layout/>
    </c:title>
    <c:plotArea>
      <c:layout>
        <c:manualLayout>
          <c:layoutTarget val="inner"/>
          <c:xMode val="edge"/>
          <c:yMode val="edge"/>
          <c:x val="0.20696248906386783"/>
          <c:y val="0.20369539424010374"/>
          <c:w val="0.41483163750641228"/>
          <c:h val="0.74868586632150835"/>
        </c:manualLayout>
      </c:layout>
      <c:pieChart>
        <c:varyColors val="1"/>
        <c:ser>
          <c:idx val="0"/>
          <c:order val="0"/>
          <c:tx>
            <c:strRef>
              <c:f>Sheet1!$B$1</c:f>
              <c:strCache>
                <c:ptCount val="1"/>
                <c:pt idx="0">
                  <c:v>Possible Salaries</c:v>
                </c:pt>
              </c:strCache>
            </c:strRef>
          </c:tx>
          <c:dPt>
            <c:idx val="3"/>
            <c:spPr>
              <a:solidFill>
                <a:srgbClr val="FF9933"/>
              </a:solidFill>
            </c:spPr>
          </c:dPt>
          <c:dPt>
            <c:idx val="4"/>
            <c:spPr>
              <a:solidFill>
                <a:srgbClr val="FF66FF"/>
              </a:solidFill>
            </c:spPr>
          </c:dPt>
          <c:dLbls>
            <c:txPr>
              <a:bodyPr/>
              <a:lstStyle/>
              <a:p>
                <a:pPr>
                  <a:defRPr sz="1800">
                    <a:latin typeface="Times New Roman" pitchFamily="18" charset="0"/>
                    <a:cs typeface="Times New Roman" pitchFamily="18" charset="0"/>
                  </a:defRPr>
                </a:pPr>
                <a:endParaRPr lang="en-US"/>
              </a:p>
            </c:txPr>
            <c:dLblPos val="bestFit"/>
            <c:showVal val="1"/>
            <c:showLeaderLines val="1"/>
          </c:dLbls>
          <c:cat>
            <c:numRef>
              <c:f>Sheet1!$A$2:$A$6</c:f>
              <c:numCache>
                <c:formatCode>"$"#,##0_);[Red]\("$"#,##0\)</c:formatCode>
                <c:ptCount val="5"/>
                <c:pt idx="0">
                  <c:v>25455</c:v>
                </c:pt>
                <c:pt idx="1">
                  <c:v>28224</c:v>
                </c:pt>
                <c:pt idx="2">
                  <c:v>31265</c:v>
                </c:pt>
                <c:pt idx="3">
                  <c:v>34247</c:v>
                </c:pt>
                <c:pt idx="4">
                  <c:v>36962</c:v>
                </c:pt>
              </c:numCache>
            </c:numRef>
          </c:cat>
          <c:val>
            <c:numRef>
              <c:f>Sheet1!$B$2:$B$6</c:f>
              <c:numCache>
                <c:formatCode>0.00%</c:formatCode>
                <c:ptCount val="5"/>
                <c:pt idx="0" formatCode="0%">
                  <c:v>0.45</c:v>
                </c:pt>
                <c:pt idx="1">
                  <c:v>0.37500000000000089</c:v>
                </c:pt>
                <c:pt idx="2" formatCode="0%">
                  <c:v>0.5</c:v>
                </c:pt>
                <c:pt idx="3">
                  <c:v>0.125</c:v>
                </c:pt>
                <c:pt idx="4" formatCode="0%">
                  <c:v>5.0000000000000031E-2</c:v>
                </c:pt>
              </c:numCache>
            </c:numRef>
          </c:val>
        </c:ser>
        <c:dLbls>
          <c:showVal val="1"/>
        </c:dLbls>
        <c:firstSliceAng val="0"/>
      </c:pieChart>
    </c:plotArea>
    <c:legend>
      <c:legendPos val="r"/>
      <c:layout/>
      <c:txPr>
        <a:bodyPr/>
        <a:lstStyle/>
        <a:p>
          <a:pPr>
            <a:defRPr sz="2000">
              <a:latin typeface="Times New Roman" pitchFamily="18" charset="0"/>
              <a:cs typeface="Times New Roman" pitchFamily="18" charset="0"/>
            </a:defRPr>
          </a:pPr>
          <a:endParaRPr lang="en-US"/>
        </a:p>
      </c:txPr>
    </c:legend>
    <c:plotVisOnly val="1"/>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8"/>
  <c:chart>
    <c:autoTitleDeleted val="1"/>
    <c:plotArea>
      <c:layout>
        <c:manualLayout>
          <c:layoutTarget val="inner"/>
          <c:xMode val="edge"/>
          <c:yMode val="edge"/>
          <c:x val="0.1957079772611362"/>
          <c:y val="0.18198521859959399"/>
          <c:w val="0.47286089238845369"/>
          <c:h val="0.76552671325291499"/>
        </c:manualLayout>
      </c:layout>
      <c:pieChart>
        <c:varyColors val="1"/>
        <c:ser>
          <c:idx val="0"/>
          <c:order val="0"/>
          <c:tx>
            <c:strRef>
              <c:f>'Sheet1'!$B$1</c:f>
              <c:strCache>
                <c:ptCount val="1"/>
                <c:pt idx="0">
                  <c:v>Benefits National Average</c:v>
                </c:pt>
              </c:strCache>
            </c:strRef>
          </c:tx>
          <c:dPt>
            <c:idx val="4"/>
            <c:spPr>
              <a:solidFill>
                <a:srgbClr val="FF66FF"/>
              </a:solidFill>
            </c:spPr>
          </c:dPt>
          <c:dLbls>
            <c:txPr>
              <a:bodyPr/>
              <a:lstStyle/>
              <a:p>
                <a:pPr>
                  <a:defRPr sz="1800">
                    <a:latin typeface="Times New Roman" pitchFamily="18" charset="0"/>
                    <a:cs typeface="Times New Roman" pitchFamily="18" charset="0"/>
                  </a:defRPr>
                </a:pPr>
                <a:endParaRPr lang="en-US"/>
              </a:p>
            </c:txPr>
            <c:dLblPos val="bestFit"/>
            <c:showVal val="1"/>
            <c:showLeaderLines val="1"/>
          </c:dLbls>
          <c:cat>
            <c:strRef>
              <c:f>'Sheet1'!$A$2:$A$9</c:f>
              <c:strCache>
                <c:ptCount val="8"/>
                <c:pt idx="0">
                  <c:v>Base Salary</c:v>
                </c:pt>
                <c:pt idx="1">
                  <c:v>Bonuses</c:v>
                </c:pt>
                <c:pt idx="2">
                  <c:v>Social Security</c:v>
                </c:pt>
                <c:pt idx="3">
                  <c:v>401K/403B</c:v>
                </c:pt>
                <c:pt idx="4">
                  <c:v>Disability</c:v>
                </c:pt>
                <c:pt idx="5">
                  <c:v>Healthcare</c:v>
                </c:pt>
                <c:pt idx="6">
                  <c:v>Pension</c:v>
                </c:pt>
                <c:pt idx="7">
                  <c:v>Time Off</c:v>
                </c:pt>
              </c:strCache>
            </c:strRef>
          </c:cat>
          <c:val>
            <c:numRef>
              <c:f>'Sheet1'!$B$2:$B$9</c:f>
              <c:numCache>
                <c:formatCode>0.00%</c:formatCode>
                <c:ptCount val="8"/>
                <c:pt idx="0">
                  <c:v>0.62500000000000211</c:v>
                </c:pt>
                <c:pt idx="1">
                  <c:v>8.0000000000000227E-3</c:v>
                </c:pt>
                <c:pt idx="2">
                  <c:v>5.1000000000000004E-2</c:v>
                </c:pt>
                <c:pt idx="3">
                  <c:v>2.5000000000000001E-2</c:v>
                </c:pt>
                <c:pt idx="4">
                  <c:v>5.0000000000000114E-3</c:v>
                </c:pt>
                <c:pt idx="5">
                  <c:v>0.13600000000000001</c:v>
                </c:pt>
                <c:pt idx="6">
                  <c:v>4.2000000000000023E-2</c:v>
                </c:pt>
                <c:pt idx="7">
                  <c:v>8.1000000000000003E-2</c:v>
                </c:pt>
              </c:numCache>
            </c:numRef>
          </c:val>
        </c:ser>
        <c:dLbls>
          <c:showVal val="1"/>
        </c:dLbls>
        <c:firstSliceAng val="0"/>
      </c:pieChart>
    </c:plotArea>
    <c:legend>
      <c:legendPos val="r"/>
      <c:layout/>
      <c:txPr>
        <a:bodyPr/>
        <a:lstStyle/>
        <a:p>
          <a:pPr>
            <a:defRPr sz="1800">
              <a:latin typeface="Times New Roman" pitchFamily="18" charset="0"/>
              <a:cs typeface="Times New Roman" pitchFamily="18" charset="0"/>
            </a:defRPr>
          </a:pPr>
          <a:endParaRPr lang="en-US"/>
        </a:p>
      </c:txPr>
    </c:legend>
    <c:plotVisOnly val="1"/>
  </c:chart>
  <c:spPr>
    <a:ln>
      <a:noFill/>
    </a:ln>
  </c:spPr>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84AE4EB-ECCF-4D25-8858-DF9DF7176859}" type="datetimeFigureOut">
              <a:rPr lang="en-US" smtClean="0"/>
              <a:t>4/1/2012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CF03A16-635B-4F55-8866-4AB13FFBA39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84AE4EB-ECCF-4D25-8858-DF9DF7176859}" type="datetimeFigureOut">
              <a:rPr lang="en-US" smtClean="0"/>
              <a:t>4/1/2012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CF03A16-635B-4F55-8866-4AB13FFBA39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084AE4EB-ECCF-4D25-8858-DF9DF7176859}" type="datetimeFigureOut">
              <a:rPr lang="en-US" smtClean="0"/>
              <a:t>4/1/2012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CF03A16-635B-4F55-8866-4AB13FFBA39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84AE4EB-ECCF-4D25-8858-DF9DF7176859}" type="datetimeFigureOut">
              <a:rPr lang="en-US" smtClean="0"/>
              <a:t>4/1/2012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CF03A16-635B-4F55-8866-4AB13FFBA39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84AE4EB-ECCF-4D25-8858-DF9DF7176859}" type="datetimeFigureOut">
              <a:rPr lang="en-US" smtClean="0"/>
              <a:t>4/1/2012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CF03A16-635B-4F55-8866-4AB13FFBA39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84AE4EB-ECCF-4D25-8858-DF9DF7176859}" type="datetimeFigureOut">
              <a:rPr lang="en-US" smtClean="0"/>
              <a:t>4/1/2012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CF03A16-635B-4F55-8866-4AB13FFBA39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84AE4EB-ECCF-4D25-8858-DF9DF7176859}" type="datetimeFigureOut">
              <a:rPr lang="en-US" smtClean="0"/>
              <a:t>4/1/2012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CF03A16-635B-4F55-8866-4AB13FFBA39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84AE4EB-ECCF-4D25-8858-DF9DF7176859}" type="datetimeFigureOut">
              <a:rPr lang="en-US" smtClean="0"/>
              <a:t>4/1/2012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CF03A16-635B-4F55-8866-4AB13FFBA39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84AE4EB-ECCF-4D25-8858-DF9DF7176859}" type="datetimeFigureOut">
              <a:rPr lang="en-US" smtClean="0"/>
              <a:t>4/1/2012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ACF03A16-635B-4F55-8866-4AB13FFBA39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84AE4EB-ECCF-4D25-8858-DF9DF7176859}" type="datetimeFigureOut">
              <a:rPr lang="en-US" smtClean="0"/>
              <a:t>4/1/2012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CF03A16-635B-4F55-8866-4AB13FFBA39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84AE4EB-ECCF-4D25-8858-DF9DF7176859}" type="datetimeFigureOut">
              <a:rPr lang="en-US" smtClean="0"/>
              <a:t>4/1/2012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CF03A16-635B-4F55-8866-4AB13FFBA396}"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84AE4EB-ECCF-4D25-8858-DF9DF7176859}" type="datetimeFigureOut">
              <a:rPr lang="en-US" smtClean="0"/>
              <a:t>4/1/2012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CF03A16-635B-4F55-8866-4AB13FFBA39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emerson.edu/student-life/support-services/student-service-center" TargetMode="External"/><Relationship Id="rId2" Type="http://schemas.openxmlformats.org/officeDocument/2006/relationships/hyperlink" Target="http://www.emerson.edu/health_cente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533400"/>
            <a:ext cx="5424268" cy="2868168"/>
          </a:xfrm>
        </p:spPr>
        <p:txBody>
          <a:bodyPr/>
          <a:lstStyle/>
          <a:p>
            <a:r>
              <a:rPr lang="en-US" dirty="0" smtClean="0"/>
              <a:t>My Incredible Journey</a:t>
            </a:r>
            <a:endParaRPr lang="en-US" dirty="0"/>
          </a:p>
        </p:txBody>
      </p:sp>
      <p:sp>
        <p:nvSpPr>
          <p:cNvPr id="3" name="Subtitle 2"/>
          <p:cNvSpPr>
            <a:spLocks noGrp="1"/>
          </p:cNvSpPr>
          <p:nvPr>
            <p:ph type="subTitle" idx="1"/>
          </p:nvPr>
        </p:nvSpPr>
        <p:spPr/>
        <p:txBody>
          <a:bodyPr/>
          <a:lstStyle/>
          <a:p>
            <a:r>
              <a:rPr lang="en-US" dirty="0" smtClean="0"/>
              <a:t>By: Shannon O’Connor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Journalism Salary</a:t>
            </a:r>
            <a:endParaRPr lang="en-US" dirty="0"/>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Living in L.A.</a:t>
            </a:r>
            <a:endParaRPr lang="en-US" dirty="0"/>
          </a:p>
        </p:txBody>
      </p:sp>
      <p:graphicFrame>
        <p:nvGraphicFramePr>
          <p:cNvPr id="4" name="Table 3"/>
          <p:cNvGraphicFramePr>
            <a:graphicFrameLocks noGrp="1"/>
          </p:cNvGraphicFramePr>
          <p:nvPr/>
        </p:nvGraphicFramePr>
        <p:xfrm>
          <a:off x="533400" y="1752600"/>
          <a:ext cx="6705601" cy="4160520"/>
        </p:xfrm>
        <a:graphic>
          <a:graphicData uri="http://schemas.openxmlformats.org/drawingml/2006/table">
            <a:tbl>
              <a:tblPr/>
              <a:tblGrid>
                <a:gridCol w="2228983"/>
                <a:gridCol w="1492206"/>
                <a:gridCol w="1492206"/>
                <a:gridCol w="1492206"/>
              </a:tblGrid>
              <a:tr h="462280">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Home Price</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$585,579.67</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Doctor Visit</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$86.67</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280">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Payment + Interest</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$2,372.83</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Dentist Visit</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$92.60</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280">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Apt. Rent</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$1,840.75</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Optometrist</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$110.07</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280">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Total Energy</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$181.07</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Phone</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$26.35</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280">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Part. Electrical</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$122.63</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Hair Cut</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$16.99</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280">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Other Energy</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$58.45</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Pizza</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$10.00</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280">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Gasoline</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$3.13</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Movie</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$12.43</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280">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Toothpaste</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$2.56</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Cereal</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$3.44</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280">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Bread</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$1.41</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a:solidFill>
                            <a:srgbClr val="000000"/>
                          </a:solidFill>
                          <a:latin typeface="Times New Roman"/>
                          <a:ea typeface="Calibri"/>
                          <a:cs typeface="Times New Roman"/>
                        </a:rPr>
                        <a:t>Coffee</a:t>
                      </a:r>
                      <a:endParaRPr lang="en-US" sz="16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600" dirty="0">
                          <a:solidFill>
                            <a:srgbClr val="000000"/>
                          </a:solidFill>
                          <a:latin typeface="Times New Roman"/>
                          <a:ea typeface="Calibri"/>
                          <a:cs typeface="Times New Roman"/>
                        </a:rPr>
                        <a:t>$4.84</a:t>
                      </a:r>
                      <a:endParaRPr lang="en-US"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a:t>
            </a:r>
            <a:r>
              <a:rPr lang="en-US" dirty="0" err="1" smtClean="0"/>
              <a:t>oF</a:t>
            </a:r>
            <a:r>
              <a:rPr lang="en-US" dirty="0" smtClean="0"/>
              <a:t> Living in NYC</a:t>
            </a:r>
            <a:endParaRPr lang="en-US" dirty="0"/>
          </a:p>
        </p:txBody>
      </p:sp>
      <p:graphicFrame>
        <p:nvGraphicFramePr>
          <p:cNvPr id="4" name="Table 3"/>
          <p:cNvGraphicFramePr>
            <a:graphicFrameLocks noGrp="1"/>
          </p:cNvGraphicFramePr>
          <p:nvPr/>
        </p:nvGraphicFramePr>
        <p:xfrm>
          <a:off x="914402" y="1783080"/>
          <a:ext cx="6629397" cy="4185666"/>
        </p:xfrm>
        <a:graphic>
          <a:graphicData uri="http://schemas.openxmlformats.org/drawingml/2006/table">
            <a:tbl>
              <a:tblPr/>
              <a:tblGrid>
                <a:gridCol w="2203653"/>
                <a:gridCol w="1475248"/>
                <a:gridCol w="1475248"/>
                <a:gridCol w="1475248"/>
              </a:tblGrid>
              <a:tr h="453813">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Home Price</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$944,473.13</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Doctor Visit</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$105.09</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813">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Payment + Interest</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$3,860.17</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Dentist Visit</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$102.19</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813">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Apt. Rent</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$2,249.13</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Optometrist</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$56.72</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813">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Total Energy</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$336.61</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Phone</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$31.68</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813">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Part. Electrical</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$183.65</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Hair Cut</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$13.73</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813">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Other Energy</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$152.95</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Pizza</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$11.33</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813">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Gasoline</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$2.92</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Movie</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$11.47</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813">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Toothpaste</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$3.19</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Cereal</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$4.39</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813">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Bread</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$2.29</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a:solidFill>
                            <a:srgbClr val="000000"/>
                          </a:solidFill>
                          <a:latin typeface="Times New Roman"/>
                          <a:ea typeface="Calibri"/>
                          <a:cs typeface="Times New Roman"/>
                        </a:rPr>
                        <a:t>Coffee</a:t>
                      </a:r>
                      <a:endParaRPr lang="en-US" sz="1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800" dirty="0">
                          <a:solidFill>
                            <a:srgbClr val="000000"/>
                          </a:solidFill>
                          <a:latin typeface="Times New Roman"/>
                          <a:ea typeface="Calibri"/>
                          <a:cs typeface="Times New Roman"/>
                        </a:rPr>
                        <a:t>$4.11</a:t>
                      </a:r>
                      <a:endParaRPr lang="en-US" sz="18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NYC</a:t>
            </a:r>
            <a:endParaRPr lang="en-US" dirty="0"/>
          </a:p>
        </p:txBody>
      </p:sp>
      <p:sp>
        <p:nvSpPr>
          <p:cNvPr id="3" name="Content Placeholder 2"/>
          <p:cNvSpPr>
            <a:spLocks noGrp="1"/>
          </p:cNvSpPr>
          <p:nvPr>
            <p:ph idx="1"/>
          </p:nvPr>
        </p:nvSpPr>
        <p:spPr>
          <a:xfrm>
            <a:off x="381000" y="2209800"/>
            <a:ext cx="7239000" cy="3191184"/>
          </a:xfrm>
        </p:spPr>
        <p:txBody>
          <a:bodyPr/>
          <a:lstStyle/>
          <a:p>
            <a:r>
              <a:rPr lang="en-US" dirty="0" err="1" smtClean="0"/>
              <a:t>EasyPay</a:t>
            </a:r>
            <a:r>
              <a:rPr lang="en-US" dirty="0" smtClean="0"/>
              <a:t> </a:t>
            </a:r>
            <a:r>
              <a:rPr lang="en-US" dirty="0" err="1" smtClean="0"/>
              <a:t>MetroCard</a:t>
            </a:r>
            <a:r>
              <a:rPr lang="en-US" dirty="0" smtClean="0"/>
              <a:t> – “Pay Per Ride” Plan</a:t>
            </a:r>
          </a:p>
          <a:p>
            <a:r>
              <a:rPr lang="en-US" dirty="0" smtClean="0"/>
              <a:t>Open account with $30 to ride any subway, express and local bus.</a:t>
            </a:r>
          </a:p>
          <a:p>
            <a:r>
              <a:rPr lang="en-US" dirty="0" smtClean="0"/>
              <a:t>Earn 7% bonus when you add $10 to your account, so technically start with $32.10.</a:t>
            </a:r>
          </a:p>
          <a:p>
            <a:r>
              <a:rPr lang="en-US" dirty="0" smtClean="0"/>
              <a:t>Account automatically replenished when it falls under $20.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L.A.</a:t>
            </a:r>
            <a:endParaRPr lang="en-US" dirty="0"/>
          </a:p>
        </p:txBody>
      </p:sp>
      <p:sp>
        <p:nvSpPr>
          <p:cNvPr id="3" name="Content Placeholder 2"/>
          <p:cNvSpPr>
            <a:spLocks noGrp="1"/>
          </p:cNvSpPr>
          <p:nvPr>
            <p:ph idx="1"/>
          </p:nvPr>
        </p:nvSpPr>
        <p:spPr>
          <a:xfrm>
            <a:off x="457200" y="2819400"/>
            <a:ext cx="7239000" cy="1971984"/>
          </a:xfrm>
        </p:spPr>
        <p:txBody>
          <a:bodyPr/>
          <a:lstStyle/>
          <a:p>
            <a:r>
              <a:rPr lang="en-US" dirty="0" smtClean="0"/>
              <a:t>TAP card- “Stored Value” plan</a:t>
            </a:r>
          </a:p>
          <a:p>
            <a:r>
              <a:rPr lang="en-US" dirty="0" smtClean="0"/>
              <a:t>Can open an account with $5</a:t>
            </a:r>
          </a:p>
          <a:p>
            <a:r>
              <a:rPr lang="en-US" dirty="0" smtClean="0"/>
              <a:t>Can be used on any </a:t>
            </a:r>
            <a:r>
              <a:rPr lang="en-US" dirty="0" smtClean="0"/>
              <a:t>Metro buses Metro Rail trains, and the Metro Orange </a:t>
            </a:r>
            <a:r>
              <a:rPr lang="en-US" dirty="0" smtClean="0"/>
              <a:t>Line.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Apartments</a:t>
            </a:r>
            <a:endParaRPr lang="en-US" dirty="0"/>
          </a:p>
        </p:txBody>
      </p:sp>
      <p:sp>
        <p:nvSpPr>
          <p:cNvPr id="3" name="Content Placeholder 2"/>
          <p:cNvSpPr>
            <a:spLocks noGrp="1"/>
          </p:cNvSpPr>
          <p:nvPr>
            <p:ph idx="1"/>
          </p:nvPr>
        </p:nvSpPr>
        <p:spPr/>
        <p:txBody>
          <a:bodyPr/>
          <a:lstStyle/>
          <a:p>
            <a:r>
              <a:rPr lang="en-US" dirty="0" smtClean="0"/>
              <a:t>Monthly paycheck after taxes = $2,449.09 </a:t>
            </a:r>
          </a:p>
          <a:p>
            <a:r>
              <a:rPr lang="en-US" dirty="0" smtClean="0"/>
              <a:t>Rent should never be more than a quarter of your pay check.</a:t>
            </a:r>
          </a:p>
          <a:p>
            <a:r>
              <a:rPr lang="en-US" dirty="0" smtClean="0"/>
              <a:t>Find an apartment where rent is less than or equal to $612.26.</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Insurance</a:t>
            </a:r>
            <a:endParaRPr lang="en-US" dirty="0"/>
          </a:p>
        </p:txBody>
      </p:sp>
      <p:sp>
        <p:nvSpPr>
          <p:cNvPr id="3" name="Content Placeholder 2"/>
          <p:cNvSpPr>
            <a:spLocks noGrp="1"/>
          </p:cNvSpPr>
          <p:nvPr>
            <p:ph idx="1"/>
          </p:nvPr>
        </p:nvSpPr>
        <p:spPr>
          <a:xfrm>
            <a:off x="457200" y="3124200"/>
            <a:ext cx="7239000" cy="1971984"/>
          </a:xfrm>
        </p:spPr>
        <p:txBody>
          <a:bodyPr/>
          <a:lstStyle/>
          <a:p>
            <a:r>
              <a:rPr lang="en-US" dirty="0" smtClean="0"/>
              <a:t>Any company that I know and trust.</a:t>
            </a:r>
          </a:p>
          <a:p>
            <a:r>
              <a:rPr lang="en-US" dirty="0" smtClean="0"/>
              <a:t>Covered in but not limited to the events of: </a:t>
            </a:r>
            <a:r>
              <a:rPr lang="en-US" dirty="0" smtClean="0"/>
              <a:t>fire/lightning, windstorm/hail, freezing of plumbing system, and </a:t>
            </a:r>
            <a:r>
              <a:rPr lang="en-US" dirty="0" smtClean="0"/>
              <a:t>theft.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425642_2881302108032_1124457566_46855748_1327694662_n.jpg"/>
          <p:cNvPicPr>
            <a:picLocks noGrp="1" noChangeAspect="1"/>
          </p:cNvPicPr>
          <p:nvPr>
            <p:ph idx="1"/>
          </p:nvPr>
        </p:nvPicPr>
        <p:blipFill>
          <a:blip r:embed="rId2" cstate="print"/>
          <a:srcRect l="6369" t="19108" r="14013" b="14968"/>
          <a:stretch>
            <a:fillRect/>
          </a:stretch>
        </p:blipFill>
        <p:spPr>
          <a:xfrm>
            <a:off x="0" y="457200"/>
            <a:ext cx="9144000" cy="54864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Emerson College</a:t>
            </a:r>
            <a:endParaRPr lang="en-US" dirty="0"/>
          </a:p>
        </p:txBody>
      </p:sp>
      <p:sp>
        <p:nvSpPr>
          <p:cNvPr id="3" name="Content Placeholder 2"/>
          <p:cNvSpPr>
            <a:spLocks noGrp="1"/>
          </p:cNvSpPr>
          <p:nvPr>
            <p:ph idx="1"/>
          </p:nvPr>
        </p:nvSpPr>
        <p:spPr/>
        <p:txBody>
          <a:bodyPr>
            <a:normAutofit lnSpcReduction="10000"/>
          </a:bodyPr>
          <a:lstStyle/>
          <a:p>
            <a:r>
              <a:rPr lang="en-US" sz="4400" dirty="0" smtClean="0"/>
              <a:t>3,453 undergraduate </a:t>
            </a:r>
            <a:endParaRPr lang="en-US" sz="4400" dirty="0" smtClean="0"/>
          </a:p>
          <a:p>
            <a:r>
              <a:rPr lang="en-US" sz="4400" dirty="0" smtClean="0"/>
              <a:t>837 </a:t>
            </a:r>
            <a:r>
              <a:rPr lang="en-US" sz="4400" dirty="0" smtClean="0"/>
              <a:t>graduate students </a:t>
            </a:r>
            <a:endParaRPr lang="en-US" sz="4400" dirty="0" smtClean="0"/>
          </a:p>
          <a:p>
            <a:r>
              <a:rPr lang="en-US" sz="4400" dirty="0" smtClean="0"/>
              <a:t>From </a:t>
            </a:r>
            <a:r>
              <a:rPr lang="en-US" sz="4400" dirty="0" smtClean="0"/>
              <a:t>45 states and 40 </a:t>
            </a:r>
            <a:r>
              <a:rPr lang="en-US" sz="4400" dirty="0" smtClean="0"/>
              <a:t>countries</a:t>
            </a:r>
          </a:p>
          <a:p>
            <a:r>
              <a:rPr lang="en-US" sz="4400" dirty="0" smtClean="0"/>
              <a:t>Student </a:t>
            </a:r>
            <a:r>
              <a:rPr lang="en-US" sz="4400" dirty="0" smtClean="0"/>
              <a:t>teacher ratio of 13:1 </a:t>
            </a:r>
            <a:endParaRPr lang="en-US" sz="4400" dirty="0" smtClean="0"/>
          </a:p>
          <a:p>
            <a:r>
              <a:rPr lang="en-US" sz="4400" dirty="0" smtClean="0"/>
              <a:t>$46,150 </a:t>
            </a:r>
            <a:r>
              <a:rPr lang="en-US" sz="4400" dirty="0" smtClean="0"/>
              <a:t>a year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Cost of Education</a:t>
            </a:r>
            <a:br>
              <a:rPr lang="en-US" dirty="0" smtClean="0"/>
            </a:br>
            <a:r>
              <a:rPr lang="en-US" dirty="0" smtClean="0"/>
              <a:t>Total= $184,600</a:t>
            </a:r>
            <a:endParaRPr lang="en-US" dirty="0"/>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Stafford Loan</a:t>
            </a:r>
            <a:endParaRPr lang="en-US" dirty="0"/>
          </a:p>
        </p:txBody>
      </p:sp>
      <p:sp>
        <p:nvSpPr>
          <p:cNvPr id="5" name="Content Placeholder 4"/>
          <p:cNvSpPr>
            <a:spLocks noGrp="1"/>
          </p:cNvSpPr>
          <p:nvPr>
            <p:ph idx="1"/>
          </p:nvPr>
        </p:nvSpPr>
        <p:spPr>
          <a:xfrm>
            <a:off x="457200" y="1609416"/>
            <a:ext cx="7239000" cy="4943784"/>
          </a:xfrm>
        </p:spPr>
        <p:txBody>
          <a:bodyPr>
            <a:normAutofit fontScale="85000" lnSpcReduction="20000"/>
          </a:bodyPr>
          <a:lstStyle/>
          <a:p>
            <a:r>
              <a:rPr lang="en-US" dirty="0" smtClean="0"/>
              <a:t>Freshman Year</a:t>
            </a:r>
          </a:p>
          <a:p>
            <a:r>
              <a:rPr lang="en-US" dirty="0" smtClean="0"/>
              <a:t>$5,500 – no more than $3,500 of this amount may be subsidized in loans.</a:t>
            </a:r>
          </a:p>
          <a:p>
            <a:r>
              <a:rPr lang="en-US" dirty="0" smtClean="0"/>
              <a:t>Sophomore Year</a:t>
            </a:r>
          </a:p>
          <a:p>
            <a:r>
              <a:rPr lang="en-US" dirty="0" smtClean="0"/>
              <a:t>$6,500 – no more than $4,500 of this amount may be subsidized in loans.</a:t>
            </a:r>
          </a:p>
          <a:p>
            <a:r>
              <a:rPr lang="en-US" dirty="0" smtClean="0"/>
              <a:t>Junior Year</a:t>
            </a:r>
          </a:p>
          <a:p>
            <a:r>
              <a:rPr lang="en-US" dirty="0" smtClean="0"/>
              <a:t>$7,500 - no more than $5,500 of this amount may be subsidized in loans.</a:t>
            </a:r>
          </a:p>
          <a:p>
            <a:r>
              <a:rPr lang="en-US" dirty="0" smtClean="0"/>
              <a:t>Senior Year</a:t>
            </a:r>
          </a:p>
          <a:p>
            <a:r>
              <a:rPr lang="en-US" dirty="0" smtClean="0"/>
              <a:t>$7,500 - no more than $5,500 of this amount may be subsidized in loans.</a:t>
            </a:r>
          </a:p>
          <a:p>
            <a:r>
              <a:rPr lang="en-US" dirty="0" smtClean="0"/>
              <a:t>Total Debt</a:t>
            </a:r>
          </a:p>
          <a:p>
            <a:r>
              <a:rPr lang="en-US" dirty="0" smtClean="0"/>
              <a:t>$31,000—No more than $23,000 of this amount may be in subsidized loans.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PaYMENTS</a:t>
            </a:r>
            <a:endParaRPr lang="en-US" dirty="0"/>
          </a:p>
        </p:txBody>
      </p:sp>
      <p:sp>
        <p:nvSpPr>
          <p:cNvPr id="3" name="Content Placeholder 2"/>
          <p:cNvSpPr>
            <a:spLocks noGrp="1"/>
          </p:cNvSpPr>
          <p:nvPr>
            <p:ph idx="1"/>
          </p:nvPr>
        </p:nvSpPr>
        <p:spPr>
          <a:xfrm>
            <a:off x="457200" y="1609416"/>
            <a:ext cx="7239000" cy="4029384"/>
          </a:xfrm>
        </p:spPr>
        <p:txBody>
          <a:bodyPr/>
          <a:lstStyle/>
          <a:p>
            <a:r>
              <a:rPr lang="en-US" dirty="0" smtClean="0"/>
              <a:t>To pay my loan back with a 3.4% interest rate it would be </a:t>
            </a:r>
            <a:r>
              <a:rPr lang="en-US" dirty="0" smtClean="0"/>
              <a:t>$305.10 </a:t>
            </a:r>
            <a:r>
              <a:rPr lang="en-US" dirty="0" smtClean="0"/>
              <a:t>a month for 10 years.</a:t>
            </a:r>
          </a:p>
          <a:p>
            <a:r>
              <a:rPr lang="en-US" dirty="0" smtClean="0"/>
              <a:t>Received $11,800 as a tentative amount of Financial Aid from Emerson College.</a:t>
            </a:r>
          </a:p>
          <a:p>
            <a:r>
              <a:rPr lang="en-US" dirty="0" smtClean="0"/>
              <a:t>I hope to win some scholarships including the AFSA Scholarship Program</a:t>
            </a:r>
          </a:p>
          <a:p>
            <a:r>
              <a:rPr lang="en-US" dirty="0" smtClean="0"/>
              <a:t>The rest will be paid for by my parents.</a:t>
            </a:r>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 Angeles Program</a:t>
            </a:r>
            <a:endParaRPr lang="en-US" dirty="0"/>
          </a:p>
        </p:txBody>
      </p:sp>
      <p:sp>
        <p:nvSpPr>
          <p:cNvPr id="3" name="Content Placeholder 2"/>
          <p:cNvSpPr>
            <a:spLocks noGrp="1"/>
          </p:cNvSpPr>
          <p:nvPr>
            <p:ph idx="1"/>
          </p:nvPr>
        </p:nvSpPr>
        <p:spPr>
          <a:xfrm>
            <a:off x="685800" y="2667000"/>
            <a:ext cx="7239000" cy="2962584"/>
          </a:xfrm>
        </p:spPr>
        <p:txBody>
          <a:bodyPr/>
          <a:lstStyle/>
          <a:p>
            <a:r>
              <a:rPr lang="en-US" dirty="0" smtClean="0"/>
              <a:t>Summer Term or Fall Term</a:t>
            </a:r>
          </a:p>
          <a:p>
            <a:r>
              <a:rPr lang="en-US" dirty="0" smtClean="0"/>
              <a:t>12-16 credits and 4-8 internship credits</a:t>
            </a:r>
          </a:p>
          <a:p>
            <a:r>
              <a:rPr lang="en-US" dirty="0" smtClean="0"/>
              <a:t>Have a GPA of at least 2.7</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28600" y="533400"/>
          <a:ext cx="8915400" cy="5799452"/>
        </p:xfrm>
        <a:graphic>
          <a:graphicData uri="http://schemas.openxmlformats.org/drawingml/2006/table">
            <a:tbl>
              <a:tblPr/>
              <a:tblGrid>
                <a:gridCol w="3566160"/>
                <a:gridCol w="2005965"/>
                <a:gridCol w="2005965"/>
                <a:gridCol w="1337310"/>
              </a:tblGrid>
              <a:tr h="437209">
                <a:tc>
                  <a:txBody>
                    <a:bodyPr/>
                    <a:lstStyle/>
                    <a:p>
                      <a:pPr marL="0" marR="0">
                        <a:lnSpc>
                          <a:spcPct val="115000"/>
                        </a:lnSpc>
                        <a:spcBef>
                          <a:spcPts val="0"/>
                        </a:spcBef>
                        <a:spcAft>
                          <a:spcPts val="0"/>
                        </a:spcAft>
                      </a:pPr>
                      <a:r>
                        <a:rPr lang="en-US" sz="1400" dirty="0">
                          <a:solidFill>
                            <a:srgbClr val="000000"/>
                          </a:solidFill>
                          <a:latin typeface="Times New Roman" pitchFamily="18" charset="0"/>
                          <a:ea typeface="Times New Roman"/>
                          <a:cs typeface="Times New Roman" pitchFamily="18" charset="0"/>
                        </a:rPr>
                        <a:t>*Tuition (16 credits)</a:t>
                      </a:r>
                      <a:endParaRPr lang="en-US" sz="1400" dirty="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gridSpan="2">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Cost per credit for grads and undergrads ($1,004)</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hMerge="1">
                  <a:txBody>
                    <a:bodyPr/>
                    <a:lstStyle/>
                    <a:p>
                      <a:endParaRPr lang="en-US"/>
                    </a:p>
                  </a:txBody>
                  <a:tcPr/>
                </a:tc>
                <a:tc>
                  <a:txBody>
                    <a:bodyPr/>
                    <a:lstStyle/>
                    <a:p>
                      <a:pPr marL="0" marR="0">
                        <a:lnSpc>
                          <a:spcPct val="115000"/>
                        </a:lnSpc>
                        <a:spcBef>
                          <a:spcPts val="0"/>
                        </a:spcBef>
                        <a:spcAft>
                          <a:spcPts val="0"/>
                        </a:spcAft>
                      </a:pPr>
                      <a:r>
                        <a:rPr lang="en-US" sz="1400" dirty="0">
                          <a:solidFill>
                            <a:srgbClr val="000000"/>
                          </a:solidFill>
                          <a:latin typeface="Times New Roman" pitchFamily="18" charset="0"/>
                          <a:ea typeface="Times New Roman"/>
                          <a:cs typeface="Times New Roman" pitchFamily="18" charset="0"/>
                        </a:rPr>
                        <a:t>$16,064</a:t>
                      </a:r>
                      <a:endParaRPr lang="en-US" sz="1400" dirty="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r>
              <a:tr h="359509">
                <a:tc rowSpan="3">
                  <a:txBody>
                    <a:bodyPr/>
                    <a:lstStyle/>
                    <a:p>
                      <a:pPr marL="0" marR="0">
                        <a:lnSpc>
                          <a:spcPct val="115000"/>
                        </a:lnSpc>
                        <a:spcBef>
                          <a:spcPts val="0"/>
                        </a:spcBef>
                        <a:spcAft>
                          <a:spcPts val="0"/>
                        </a:spcAft>
                      </a:pPr>
                      <a:r>
                        <a:rPr lang="en-US" sz="1400" dirty="0">
                          <a:solidFill>
                            <a:srgbClr val="000000"/>
                          </a:solidFill>
                          <a:latin typeface="Times New Roman" pitchFamily="18" charset="0"/>
                          <a:ea typeface="Times New Roman"/>
                          <a:cs typeface="Times New Roman" pitchFamily="18" charset="0"/>
                        </a:rPr>
                        <a:t>*Room</a:t>
                      </a:r>
                      <a:endParaRPr lang="en-US" sz="1400" dirty="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Single</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(studio)</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$7,399</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r>
              <a:tr h="437209">
                <a:tc vMerge="1">
                  <a:txBody>
                    <a:bodyPr/>
                    <a:lstStyle/>
                    <a:p>
                      <a:endParaRPr lang="en-US"/>
                    </a:p>
                  </a:txBody>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Double</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a:txBody>
                    <a:bodyPr/>
                    <a:lstStyle/>
                    <a:p>
                      <a:pPr marL="0" marR="0">
                        <a:lnSpc>
                          <a:spcPct val="115000"/>
                        </a:lnSpc>
                        <a:spcBef>
                          <a:spcPts val="0"/>
                        </a:spcBef>
                        <a:spcAft>
                          <a:spcPts val="0"/>
                        </a:spcAft>
                      </a:pPr>
                      <a:r>
                        <a:rPr lang="en-US" sz="1400" dirty="0">
                          <a:solidFill>
                            <a:srgbClr val="000000"/>
                          </a:solidFill>
                          <a:latin typeface="Times New Roman" pitchFamily="18" charset="0"/>
                          <a:ea typeface="Times New Roman"/>
                          <a:cs typeface="Times New Roman" pitchFamily="18" charset="0"/>
                        </a:rPr>
                        <a:t>(one-bedroom apartment)</a:t>
                      </a:r>
                      <a:endParaRPr lang="en-US" sz="1400" dirty="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$6,199</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r>
              <a:tr h="437209">
                <a:tc vMerge="1">
                  <a:txBody>
                    <a:bodyPr/>
                    <a:lstStyle/>
                    <a:p>
                      <a:endParaRPr lang="en-US"/>
                    </a:p>
                  </a:txBody>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Quad</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(two-bedroom apartment)</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$4,899</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r>
              <a:tr h="359509">
                <a:tc rowSpan="2">
                  <a:txBody>
                    <a:bodyPr/>
                    <a:lstStyle/>
                    <a:p>
                      <a:pPr marL="0" marR="0">
                        <a:lnSpc>
                          <a:spcPct val="115000"/>
                        </a:lnSpc>
                        <a:spcBef>
                          <a:spcPts val="0"/>
                        </a:spcBef>
                        <a:spcAft>
                          <a:spcPts val="0"/>
                        </a:spcAft>
                      </a:pPr>
                      <a:r>
                        <a:rPr lang="en-US" sz="1400" b="1">
                          <a:solidFill>
                            <a:srgbClr val="000000"/>
                          </a:solidFill>
                          <a:latin typeface="Times New Roman" pitchFamily="18" charset="0"/>
                          <a:ea typeface="Times New Roman"/>
                          <a:cs typeface="Times New Roman" pitchFamily="18" charset="0"/>
                        </a:rPr>
                        <a:t>*Health Insurance</a:t>
                      </a:r>
                      <a:r>
                        <a:rPr lang="en-US" sz="1400">
                          <a:solidFill>
                            <a:srgbClr val="000000"/>
                          </a:solidFill>
                          <a:latin typeface="Times New Roman" pitchFamily="18" charset="0"/>
                          <a:ea typeface="Times New Roman"/>
                          <a:cs typeface="Times New Roman" pitchFamily="18" charset="0"/>
                        </a:rPr>
                        <a:t>—</a:t>
                      </a:r>
                      <a:r>
                        <a:rPr lang="en-US" sz="1400" b="1">
                          <a:solidFill>
                            <a:srgbClr val="000000"/>
                          </a:solidFill>
                          <a:latin typeface="Times New Roman" pitchFamily="18" charset="0"/>
                          <a:ea typeface="Times New Roman"/>
                          <a:cs typeface="Times New Roman" pitchFamily="18" charset="0"/>
                        </a:rPr>
                        <a:t>Full Year </a:t>
                      </a:r>
                      <a:r>
                        <a:rPr lang="en-US" sz="1400">
                          <a:solidFill>
                            <a:srgbClr val="000000"/>
                          </a:solidFill>
                          <a:latin typeface="Times New Roman" pitchFamily="18" charset="0"/>
                          <a:ea typeface="Times New Roman"/>
                          <a:cs typeface="Times New Roman" pitchFamily="18" charset="0"/>
                        </a:rPr>
                        <a:t>If your current plan covers you in California, you can waive the insurance and deduct the cost from your bill. Please visit the </a:t>
                      </a:r>
                      <a:r>
                        <a:rPr lang="en-US" sz="1400" u="none" strike="noStrike">
                          <a:solidFill>
                            <a:srgbClr val="333399"/>
                          </a:solidFill>
                          <a:latin typeface="Times New Roman" pitchFamily="18" charset="0"/>
                          <a:ea typeface="Times New Roman"/>
                          <a:cs typeface="Times New Roman" pitchFamily="18" charset="0"/>
                          <a:hlinkClick r:id="rId2"/>
                        </a:rPr>
                        <a:t>Health &amp; Wellness</a:t>
                      </a:r>
                      <a:r>
                        <a:rPr lang="en-US" sz="1400">
                          <a:solidFill>
                            <a:srgbClr val="000000"/>
                          </a:solidFill>
                          <a:latin typeface="Times New Roman" pitchFamily="18" charset="0"/>
                          <a:ea typeface="Times New Roman"/>
                          <a:cs typeface="Times New Roman" pitchFamily="18" charset="0"/>
                        </a:rPr>
                        <a:t> website to fill out a waiver form. </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rowSpan="2">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(8/15/2012–8/14/2013)</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Undergraduate</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$1,110</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r>
              <a:tr h="1035899">
                <a:tc vMerge="1">
                  <a:txBody>
                    <a:bodyPr/>
                    <a:lstStyle/>
                    <a:p>
                      <a:endParaRPr lang="en-US"/>
                    </a:p>
                  </a:txBody>
                  <a:tcPr/>
                </a:tc>
                <a:tc vMerge="1">
                  <a:txBody>
                    <a:bodyPr/>
                    <a:lstStyle/>
                    <a:p>
                      <a:endParaRPr lang="en-US"/>
                    </a:p>
                  </a:txBody>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Graduate</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a:txBody>
                    <a:bodyPr/>
                    <a:lstStyle/>
                    <a:p>
                      <a:pPr marL="0" marR="0">
                        <a:lnSpc>
                          <a:spcPct val="115000"/>
                        </a:lnSpc>
                        <a:spcBef>
                          <a:spcPts val="0"/>
                        </a:spcBef>
                        <a:spcAft>
                          <a:spcPts val="0"/>
                        </a:spcAft>
                      </a:pPr>
                      <a:r>
                        <a:rPr lang="en-US" sz="1400" dirty="0">
                          <a:solidFill>
                            <a:srgbClr val="000000"/>
                          </a:solidFill>
                          <a:latin typeface="Times New Roman" pitchFamily="18" charset="0"/>
                          <a:ea typeface="Times New Roman"/>
                          <a:cs typeface="Times New Roman" pitchFamily="18" charset="0"/>
                        </a:rPr>
                        <a:t>$1,653</a:t>
                      </a:r>
                      <a:endParaRPr lang="en-US" sz="1400" dirty="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r>
              <a:tr h="618483">
                <a:tc gridSpan="3">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*Undergraduate Student Services Fee (includes Student Government Association Fee, Commencement Fee, and Registration Fee)</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$125</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r>
              <a:tr h="1136433">
                <a:tc gridSpan="3">
                  <a:txBody>
                    <a:bodyPr/>
                    <a:lstStyle/>
                    <a:p>
                      <a:pPr marL="0" marR="0">
                        <a:lnSpc>
                          <a:spcPct val="115000"/>
                        </a:lnSpc>
                        <a:spcBef>
                          <a:spcPts val="0"/>
                        </a:spcBef>
                        <a:spcAft>
                          <a:spcPts val="0"/>
                        </a:spcAft>
                      </a:pPr>
                      <a:r>
                        <a:rPr lang="en-US" sz="1400" b="1">
                          <a:solidFill>
                            <a:srgbClr val="000000"/>
                          </a:solidFill>
                          <a:latin typeface="Times New Roman" pitchFamily="18" charset="0"/>
                          <a:ea typeface="Times New Roman"/>
                          <a:cs typeface="Times New Roman" pitchFamily="18" charset="0"/>
                        </a:rPr>
                        <a:t>*Spring Students* A note regarding health insurance</a:t>
                      </a:r>
                      <a:r>
                        <a:rPr lang="en-US" sz="1400">
                          <a:solidFill>
                            <a:srgbClr val="000000"/>
                          </a:solidFill>
                          <a:latin typeface="Times New Roman" pitchFamily="18" charset="0"/>
                          <a:ea typeface="Times New Roman"/>
                          <a:cs typeface="Times New Roman" pitchFamily="18" charset="0"/>
                        </a:rPr>
                        <a:t> </a:t>
                      </a:r>
                      <a:r>
                        <a:rPr lang="en-US" sz="1400" b="1">
                          <a:solidFill>
                            <a:srgbClr val="000000"/>
                          </a:solidFill>
                          <a:latin typeface="Times New Roman" pitchFamily="18" charset="0"/>
                          <a:ea typeface="Times New Roman"/>
                          <a:cs typeface="Times New Roman" pitchFamily="18" charset="0"/>
                        </a:rPr>
                        <a:t>costs</a:t>
                      </a:r>
                      <a:r>
                        <a:rPr lang="en-US" sz="1400">
                          <a:solidFill>
                            <a:srgbClr val="000000"/>
                          </a:solidFill>
                          <a:latin typeface="Times New Roman" pitchFamily="18" charset="0"/>
                          <a:ea typeface="Times New Roman"/>
                          <a:cs typeface="Times New Roman" pitchFamily="18" charset="0"/>
                        </a:rPr>
                        <a:t>: The $1,110 health insurance cost will not appear on your spring bill. If you wish to purchase Emerson's Spring Student Health Plan (provides coverage from January 1, 2013 to August 14, 2013), please contact </a:t>
                      </a:r>
                      <a:r>
                        <a:rPr lang="en-US" sz="1400" u="none" strike="noStrike">
                          <a:solidFill>
                            <a:srgbClr val="333399"/>
                          </a:solidFill>
                          <a:latin typeface="Times New Roman" pitchFamily="18" charset="0"/>
                          <a:ea typeface="Times New Roman"/>
                          <a:cs typeface="Times New Roman" pitchFamily="18" charset="0"/>
                          <a:hlinkClick r:id="rId3"/>
                        </a:rPr>
                        <a:t>Student Services</a:t>
                      </a:r>
                      <a:r>
                        <a:rPr lang="en-US" sz="1400">
                          <a:solidFill>
                            <a:srgbClr val="000000"/>
                          </a:solidFill>
                          <a:latin typeface="Times New Roman" pitchFamily="18" charset="0"/>
                          <a:ea typeface="Times New Roman"/>
                          <a:cs typeface="Times New Roman" pitchFamily="18" charset="0"/>
                        </a:rPr>
                        <a:t>. The cost is $687 for undergraduates and $1,024 for grad students.</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N/A</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r>
              <a:tr h="359509">
                <a:tc gridSpan="3">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*Los Angeles Center Orientation Fee</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1400">
                          <a:solidFill>
                            <a:srgbClr val="000000"/>
                          </a:solidFill>
                          <a:latin typeface="Times New Roman" pitchFamily="18" charset="0"/>
                          <a:ea typeface="Times New Roman"/>
                          <a:cs typeface="Times New Roman" pitchFamily="18" charset="0"/>
                        </a:rPr>
                        <a:t>$35</a:t>
                      </a:r>
                      <a:endParaRPr lang="en-US" sz="140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r>
              <a:tr h="618483">
                <a:tc gridSpan="3">
                  <a:txBody>
                    <a:bodyPr/>
                    <a:lstStyle/>
                    <a:p>
                      <a:pPr marL="0" marR="0">
                        <a:lnSpc>
                          <a:spcPct val="115000"/>
                        </a:lnSpc>
                        <a:spcBef>
                          <a:spcPts val="0"/>
                        </a:spcBef>
                        <a:spcAft>
                          <a:spcPts val="0"/>
                        </a:spcAft>
                      </a:pPr>
                      <a:r>
                        <a:rPr lang="en-US" sz="1400" b="1" dirty="0">
                          <a:solidFill>
                            <a:srgbClr val="000000"/>
                          </a:solidFill>
                          <a:latin typeface="Times New Roman" pitchFamily="18" charset="0"/>
                          <a:ea typeface="Times New Roman"/>
                          <a:cs typeface="Times New Roman" pitchFamily="18" charset="0"/>
                        </a:rPr>
                        <a:t>*Estimated UNDERGRADUATE fall/spring charges with QUAD apartment WITH Emerson College's health insurance plan</a:t>
                      </a:r>
                      <a:endParaRPr lang="en-US" sz="1400" dirty="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marL="0" marR="0">
                        <a:lnSpc>
                          <a:spcPct val="115000"/>
                        </a:lnSpc>
                        <a:spcBef>
                          <a:spcPts val="0"/>
                        </a:spcBef>
                        <a:spcAft>
                          <a:spcPts val="0"/>
                        </a:spcAft>
                      </a:pPr>
                      <a:r>
                        <a:rPr lang="en-US" sz="1400" b="1" dirty="0">
                          <a:solidFill>
                            <a:srgbClr val="000000"/>
                          </a:solidFill>
                          <a:latin typeface="Times New Roman" pitchFamily="18" charset="0"/>
                          <a:ea typeface="Times New Roman"/>
                          <a:cs typeface="Times New Roman" pitchFamily="18" charset="0"/>
                        </a:rPr>
                        <a:t>$22,233</a:t>
                      </a:r>
                      <a:endParaRPr lang="en-US" sz="1400" dirty="0">
                        <a:latin typeface="Times New Roman" pitchFamily="18" charset="0"/>
                        <a:ea typeface="Calibri"/>
                        <a:cs typeface="Times New Roman" pitchFamily="18" charset="0"/>
                      </a:endParaRPr>
                    </a:p>
                  </a:txBody>
                  <a:tcPr marL="47625" marR="47625" marT="47625" marB="47625">
                    <a:lnL>
                      <a:noFill/>
                    </a:lnL>
                    <a:lnR>
                      <a:noFill/>
                    </a:lnR>
                    <a:lnT>
                      <a:noFill/>
                    </a:lnT>
                    <a:lnB>
                      <a:noFill/>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Internships</a:t>
            </a:r>
            <a:endParaRPr lang="en-US" dirty="0"/>
          </a:p>
        </p:txBody>
      </p:sp>
      <p:sp>
        <p:nvSpPr>
          <p:cNvPr id="3" name="Content Placeholder 2"/>
          <p:cNvSpPr>
            <a:spLocks noGrp="1"/>
          </p:cNvSpPr>
          <p:nvPr>
            <p:ph idx="1"/>
          </p:nvPr>
        </p:nvSpPr>
        <p:spPr>
          <a:xfrm>
            <a:off x="381000" y="2286000"/>
            <a:ext cx="7239000" cy="2886384"/>
          </a:xfrm>
        </p:spPr>
        <p:txBody>
          <a:bodyPr/>
          <a:lstStyle/>
          <a:p>
            <a:r>
              <a:rPr lang="en-US" dirty="0" smtClean="0"/>
              <a:t>Time Inc. – Entertainment Weekly, HBO, Showtime, Warner Bros. Entertainment Group, and Turner Broadcasting.</a:t>
            </a:r>
          </a:p>
          <a:p>
            <a:endParaRPr lang="en-US" dirty="0" smtClean="0"/>
          </a:p>
          <a:p>
            <a:r>
              <a:rPr lang="en-US" i="1" dirty="0" smtClean="0"/>
              <a:t>New York Times, The Boston Globe and Los Angeles Times</a:t>
            </a:r>
            <a:r>
              <a:rPr lang="en-US" dirty="0" smtClean="0"/>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Clubs At Emerson</a:t>
            </a:r>
            <a:endParaRPr lang="en-US" dirty="0"/>
          </a:p>
        </p:txBody>
      </p:sp>
      <p:sp>
        <p:nvSpPr>
          <p:cNvPr id="3" name="Content Placeholder 2"/>
          <p:cNvSpPr>
            <a:spLocks noGrp="1"/>
          </p:cNvSpPr>
          <p:nvPr>
            <p:ph idx="1"/>
          </p:nvPr>
        </p:nvSpPr>
        <p:spPr>
          <a:xfrm>
            <a:off x="457200" y="2362200"/>
            <a:ext cx="7239000" cy="2962584"/>
          </a:xfrm>
        </p:spPr>
        <p:txBody>
          <a:bodyPr/>
          <a:lstStyle/>
          <a:p>
            <a:r>
              <a:rPr lang="en-US" i="1" dirty="0" err="1" smtClean="0"/>
              <a:t>em</a:t>
            </a:r>
            <a:r>
              <a:rPr lang="en-US" i="1" dirty="0" smtClean="0"/>
              <a:t> magazine</a:t>
            </a:r>
          </a:p>
          <a:p>
            <a:r>
              <a:rPr lang="en-US" i="1" dirty="0" smtClean="0"/>
              <a:t>The Berkley Beacon</a:t>
            </a:r>
          </a:p>
          <a:p>
            <a:r>
              <a:rPr lang="en-US" dirty="0" smtClean="0"/>
              <a:t>The EVVY Awards</a:t>
            </a:r>
          </a:p>
          <a:p>
            <a:r>
              <a:rPr lang="en-US" dirty="0" smtClean="0"/>
              <a:t>WEBN-TV</a:t>
            </a:r>
          </a:p>
          <a:p>
            <a:r>
              <a:rPr lang="en-US" dirty="0" smtClean="0"/>
              <a:t>Emerson Independent Video- Oscar and Emmy Red Carpet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38</TotalTime>
  <Words>777</Words>
  <Application>Microsoft Office PowerPoint</Application>
  <PresentationFormat>On-screen Show (4:3)</PresentationFormat>
  <Paragraphs>162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Opulent</vt:lpstr>
      <vt:lpstr>My Incredible Journey</vt:lpstr>
      <vt:lpstr>Emerson College</vt:lpstr>
      <vt:lpstr>Cost of Education Total= $184,600</vt:lpstr>
      <vt:lpstr>Stafford Loan</vt:lpstr>
      <vt:lpstr>PaYMENTS</vt:lpstr>
      <vt:lpstr>Los Angeles Program</vt:lpstr>
      <vt:lpstr>Slide 7</vt:lpstr>
      <vt:lpstr>Internships</vt:lpstr>
      <vt:lpstr>Clubs At Emerson</vt:lpstr>
      <vt:lpstr>Journalism Salary</vt:lpstr>
      <vt:lpstr>Benefits</vt:lpstr>
      <vt:lpstr>Cost of Living in L.A.</vt:lpstr>
      <vt:lpstr>Cost oF Living in NYC</vt:lpstr>
      <vt:lpstr>Transportation- NYC</vt:lpstr>
      <vt:lpstr>Transportation L.A.</vt:lpstr>
      <vt:lpstr>Apartments</vt:lpstr>
      <vt:lpstr>Insurance</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Incredible Journey</dc:title>
  <dc:creator>Shannon1</dc:creator>
  <cp:lastModifiedBy>Shannon1</cp:lastModifiedBy>
  <cp:revision>4</cp:revision>
  <dcterms:created xsi:type="dcterms:W3CDTF">2012-04-02T00:55:44Z</dcterms:created>
  <dcterms:modified xsi:type="dcterms:W3CDTF">2012-04-02T01:34:01Z</dcterms:modified>
</cp:coreProperties>
</file>