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65" r:id="rId6"/>
    <p:sldId id="259" r:id="rId7"/>
    <p:sldId id="262" r:id="rId8"/>
    <p:sldId id="267" r:id="rId9"/>
    <p:sldId id="260" r:id="rId10"/>
    <p:sldId id="263" r:id="rId11"/>
    <p:sldId id="268" r:id="rId12"/>
    <p:sldId id="261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CAC85-0D31-8E4C-B2D2-3ADDE385CC75}" type="datetimeFigureOut">
              <a:rPr lang="en-US" smtClean="0"/>
              <a:pPr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945FB-0945-E743-B63C-DE959BF63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Rhetorical Devices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By Kimberly Godin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Examples of parallelism -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“She likes to look but not to listen.”</a:t>
            </a:r>
          </a:p>
          <a:p>
            <a:r>
              <a:rPr lang="en-US" dirty="0">
                <a:solidFill>
                  <a:srgbClr val="000000"/>
                </a:solidFill>
              </a:rPr>
              <a:t>"When you are right you cannot be too radical; when you are wrong, you cannot be too conservative</a:t>
            </a:r>
            <a:r>
              <a:rPr lang="en-US" dirty="0" smtClean="0">
                <a:solidFill>
                  <a:srgbClr val="000000"/>
                </a:solidFill>
              </a:rPr>
              <a:t>.” (Martin Luther King, Jr.)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“They are laughing at me, not with me.” (The Simpsons)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 example</a:t>
            </a:r>
            <a:endParaRPr lang="en-US" dirty="0"/>
          </a:p>
        </p:txBody>
      </p:sp>
      <p:pic>
        <p:nvPicPr>
          <p:cNvPr id="7" name="Picture Placeholder 6" descr="images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0182" r="-50182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Parataxis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[par-</a:t>
            </a:r>
            <a:r>
              <a:rPr lang="en-US" i="1" dirty="0" smtClean="0">
                <a:solidFill>
                  <a:srgbClr val="000000"/>
                </a:solidFill>
              </a:rPr>
              <a:t>uh</a:t>
            </a:r>
            <a:r>
              <a:rPr lang="en-US" b="1" dirty="0" smtClean="0">
                <a:solidFill>
                  <a:srgbClr val="000000"/>
                </a:solidFill>
              </a:rPr>
              <a:t>-</a:t>
            </a:r>
            <a:r>
              <a:rPr lang="en-US" b="1" dirty="0" err="1" smtClean="0">
                <a:solidFill>
                  <a:srgbClr val="000000"/>
                </a:solidFill>
              </a:rPr>
              <a:t>tak</a:t>
            </a:r>
            <a:r>
              <a:rPr lang="en-US" dirty="0" smtClean="0">
                <a:solidFill>
                  <a:srgbClr val="000000"/>
                </a:solidFill>
              </a:rPr>
              <a:t>-sis]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Definition: the placing together of sentences, clauses, or phrases without a conjunctive word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Origin: neo-Latin; from the Greek word parataxis (an arranging in order for battle)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Examples of parataxis -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“I came, I saw, I conquered.”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“Tell me, how are you?”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“We walked to the top of the hill, and we sat down.”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Parataxis example</a:t>
            </a:r>
            <a:endParaRPr lang="en-US" dirty="0"/>
          </a:p>
        </p:txBody>
      </p:sp>
      <p:pic>
        <p:nvPicPr>
          <p:cNvPr id="7" name="Picture Placeholder 6" descr="DownloadedFile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7143" b="-7143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Onomatopoeia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[on-</a:t>
            </a:r>
            <a:r>
              <a:rPr lang="en-US" i="1" dirty="0" smtClean="0">
                <a:solidFill>
                  <a:srgbClr val="000000"/>
                </a:solidFill>
              </a:rPr>
              <a:t>uh-</a:t>
            </a:r>
            <a:r>
              <a:rPr lang="en-US" dirty="0" err="1" smtClean="0">
                <a:solidFill>
                  <a:srgbClr val="000000"/>
                </a:solidFill>
              </a:rPr>
              <a:t>mah</a:t>
            </a:r>
            <a:r>
              <a:rPr lang="en-US" i="1" dirty="0" err="1" smtClean="0">
                <a:solidFill>
                  <a:srgbClr val="000000"/>
                </a:solidFill>
              </a:rPr>
              <a:t>-tuh-</a:t>
            </a:r>
            <a:r>
              <a:rPr lang="en-US" b="1" dirty="0" err="1" smtClean="0">
                <a:solidFill>
                  <a:srgbClr val="000000"/>
                </a:solidFill>
              </a:rPr>
              <a:t>pee</a:t>
            </a:r>
            <a:r>
              <a:rPr lang="en-US" dirty="0" err="1" smtClean="0">
                <a:solidFill>
                  <a:srgbClr val="000000"/>
                </a:solidFill>
              </a:rPr>
              <a:t>-uh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Definition: the formation of a word, by imitation of a sound made by its referent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Origin: late Latin; making of words; </a:t>
            </a:r>
            <a:r>
              <a:rPr lang="en-US" dirty="0" err="1" smtClean="0">
                <a:solidFill>
                  <a:srgbClr val="000000"/>
                </a:solidFill>
              </a:rPr>
              <a:t>onomato</a:t>
            </a:r>
            <a:r>
              <a:rPr lang="en-US" dirty="0" smtClean="0">
                <a:solidFill>
                  <a:srgbClr val="000000"/>
                </a:solidFill>
              </a:rPr>
              <a:t> (name) + poi (to make) + </a:t>
            </a:r>
            <a:r>
              <a:rPr lang="en-US" dirty="0" err="1" smtClean="0">
                <a:solidFill>
                  <a:srgbClr val="000000"/>
                </a:solidFill>
              </a:rPr>
              <a:t>ia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Examples: words such as cuckoo, sizzle, woof; also used in children’s poems such as ‘Baa Baa Black Sheep’ and ‘Old Macdonald’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Onomatopoiea</a:t>
            </a:r>
            <a:r>
              <a:rPr lang="en-US" dirty="0" smtClean="0"/>
              <a:t> example – noises turned into words</a:t>
            </a:r>
            <a:endParaRPr lang="en-US" dirty="0"/>
          </a:p>
        </p:txBody>
      </p:sp>
      <p:pic>
        <p:nvPicPr>
          <p:cNvPr id="7" name="Picture Placeholder 6" descr="9776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0167" r="-10167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Oxymoron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[ok-</a:t>
            </a:r>
            <a:r>
              <a:rPr lang="en-US" dirty="0" err="1" smtClean="0">
                <a:solidFill>
                  <a:srgbClr val="000000"/>
                </a:solidFill>
              </a:rPr>
              <a:t>si-</a:t>
            </a:r>
            <a:r>
              <a:rPr lang="en-US" b="1" dirty="0" err="1" smtClean="0">
                <a:solidFill>
                  <a:srgbClr val="000000"/>
                </a:solidFill>
              </a:rPr>
              <a:t>mawr</a:t>
            </a:r>
            <a:r>
              <a:rPr lang="en-US" dirty="0" err="1" smtClean="0">
                <a:solidFill>
                  <a:srgbClr val="000000"/>
                </a:solidFill>
              </a:rPr>
              <a:t>-on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Definition: a figure of speech by which a locution produces a self-contradictory effect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Origin: late Latin; from the word </a:t>
            </a:r>
            <a:r>
              <a:rPr lang="en-US" dirty="0" err="1" smtClean="0">
                <a:solidFill>
                  <a:srgbClr val="000000"/>
                </a:solidFill>
              </a:rPr>
              <a:t>oxymorum</a:t>
            </a:r>
            <a:r>
              <a:rPr lang="en-US" dirty="0" smtClean="0">
                <a:solidFill>
                  <a:srgbClr val="000000"/>
                </a:solidFill>
              </a:rPr>
              <a:t> (sharp-dull)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Examples: “cruel kindness,” “agree to disagree,” “larger half”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Oxymoron example – no smoking ashtray</a:t>
            </a:r>
            <a:endParaRPr lang="en-US" dirty="0"/>
          </a:p>
        </p:txBody>
      </p:sp>
      <p:pic>
        <p:nvPicPr>
          <p:cNvPr id="7" name="Picture Placeholder 6" descr="no-smoking-ashtra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1067" r="-11067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Paralipsis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[par-</a:t>
            </a:r>
            <a:r>
              <a:rPr lang="en-US" i="1" dirty="0" smtClean="0">
                <a:solidFill>
                  <a:srgbClr val="000000"/>
                </a:solidFill>
              </a:rPr>
              <a:t>uh-</a:t>
            </a:r>
            <a:r>
              <a:rPr lang="en-US" b="1" dirty="0" smtClean="0">
                <a:solidFill>
                  <a:srgbClr val="000000"/>
                </a:solidFill>
              </a:rPr>
              <a:t>lip</a:t>
            </a:r>
            <a:r>
              <a:rPr lang="en-US" dirty="0" smtClean="0">
                <a:solidFill>
                  <a:srgbClr val="000000"/>
                </a:solidFill>
              </a:rPr>
              <a:t>-sis]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Definition: the suggestion that much of the significance is being omitted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Origin: late Latin; from the Greek word “disregard”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Examples of </a:t>
            </a:r>
            <a:r>
              <a:rPr lang="en-US" dirty="0" err="1" smtClean="0">
                <a:solidFill>
                  <a:srgbClr val="000000"/>
                </a:solidFill>
              </a:rPr>
              <a:t>paralipsis</a:t>
            </a:r>
            <a:r>
              <a:rPr lang="en-US" dirty="0" smtClean="0">
                <a:solidFill>
                  <a:srgbClr val="000000"/>
                </a:solidFill>
              </a:rPr>
              <a:t> -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“not to mention other faults”</a:t>
            </a:r>
          </a:p>
          <a:p>
            <a:r>
              <a:rPr lang="en-US" dirty="0">
                <a:solidFill>
                  <a:srgbClr val="000000"/>
                </a:solidFill>
              </a:rPr>
              <a:t>"</a:t>
            </a:r>
            <a:r>
              <a:rPr lang="en-US" dirty="0" err="1">
                <a:solidFill>
                  <a:srgbClr val="000000"/>
                </a:solidFill>
              </a:rPr>
              <a:t>Obama</a:t>
            </a:r>
            <a:r>
              <a:rPr lang="en-US" dirty="0">
                <a:solidFill>
                  <a:srgbClr val="000000"/>
                </a:solidFill>
              </a:rPr>
              <a:t> went on to criticize Clinton's interview, saying that</a:t>
            </a:r>
            <a:r>
              <a:rPr lang="en-US" dirty="0" smtClean="0">
                <a:solidFill>
                  <a:srgbClr val="000000"/>
                </a:solidFill>
              </a:rPr>
              <a:t> he </a:t>
            </a:r>
            <a:r>
              <a:rPr lang="en-US" dirty="0">
                <a:solidFill>
                  <a:srgbClr val="000000"/>
                </a:solidFill>
              </a:rPr>
              <a:t>spent an hour focused on attacking him rather than 'telling people about </a:t>
            </a:r>
            <a:r>
              <a:rPr lang="en-US" dirty="0" smtClean="0">
                <a:solidFill>
                  <a:srgbClr val="000000"/>
                </a:solidFill>
              </a:rPr>
              <a:t>his </a:t>
            </a:r>
            <a:r>
              <a:rPr lang="en-US" dirty="0">
                <a:solidFill>
                  <a:srgbClr val="000000"/>
                </a:solidFill>
              </a:rPr>
              <a:t>positive vision for America</a:t>
            </a:r>
            <a:r>
              <a:rPr lang="en-US" dirty="0" smtClean="0">
                <a:solidFill>
                  <a:srgbClr val="000000"/>
                </a:solidFill>
              </a:rPr>
              <a:t>.’” (NBC, 2008)</a:t>
            </a:r>
          </a:p>
          <a:p>
            <a:r>
              <a:rPr lang="en-US" dirty="0">
                <a:solidFill>
                  <a:srgbClr val="000000"/>
                </a:solidFill>
              </a:rPr>
              <a:t>"I will not even mention that fact that she has been late for the last four </a:t>
            </a:r>
            <a:r>
              <a:rPr lang="en-US" dirty="0" smtClean="0">
                <a:solidFill>
                  <a:srgbClr val="000000"/>
                </a:solidFill>
              </a:rPr>
              <a:t>meetings."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Paralipsis</a:t>
            </a:r>
            <a:r>
              <a:rPr lang="en-US" dirty="0" smtClean="0"/>
              <a:t> example</a:t>
            </a:r>
            <a:endParaRPr lang="en-US" dirty="0"/>
          </a:p>
        </p:txBody>
      </p:sp>
      <p:pic>
        <p:nvPicPr>
          <p:cNvPr id="7" name="Picture Placeholder 6" descr="paralipsi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8889" r="-38889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Parallelism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[</a:t>
            </a:r>
            <a:r>
              <a:rPr lang="en-US" b="1" dirty="0" smtClean="0">
                <a:solidFill>
                  <a:srgbClr val="000000"/>
                </a:solidFill>
              </a:rPr>
              <a:t>par</a:t>
            </a:r>
            <a:r>
              <a:rPr lang="en-US" i="1" dirty="0" smtClean="0">
                <a:solidFill>
                  <a:srgbClr val="000000"/>
                </a:solidFill>
              </a:rPr>
              <a:t>-uh-</a:t>
            </a:r>
            <a:r>
              <a:rPr lang="en-US" dirty="0" smtClean="0">
                <a:solidFill>
                  <a:srgbClr val="000000"/>
                </a:solidFill>
              </a:rPr>
              <a:t>le-</a:t>
            </a:r>
            <a:r>
              <a:rPr lang="en-US" dirty="0" err="1" smtClean="0">
                <a:solidFill>
                  <a:srgbClr val="000000"/>
                </a:solidFill>
              </a:rPr>
              <a:t>liz-</a:t>
            </a:r>
            <a:r>
              <a:rPr lang="en-US" i="1" dirty="0" err="1" smtClean="0">
                <a:solidFill>
                  <a:srgbClr val="000000"/>
                </a:solidFill>
              </a:rPr>
              <a:t>uh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Definition: the repetition of a </a:t>
            </a:r>
            <a:r>
              <a:rPr lang="en-US" dirty="0" err="1" smtClean="0">
                <a:solidFill>
                  <a:srgbClr val="000000"/>
                </a:solidFill>
              </a:rPr>
              <a:t>synactic</a:t>
            </a:r>
            <a:r>
              <a:rPr lang="en-US" dirty="0" smtClean="0">
                <a:solidFill>
                  <a:srgbClr val="000000"/>
                </a:solidFill>
              </a:rPr>
              <a:t> construction in successive sentences for rhetorical effect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Origin: the Greek word </a:t>
            </a:r>
            <a:r>
              <a:rPr lang="en-US" dirty="0" err="1" smtClean="0">
                <a:solidFill>
                  <a:srgbClr val="000000"/>
                </a:solidFill>
              </a:rPr>
              <a:t>parallelismos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402E78"/>
      </a:dk1>
      <a:lt1>
        <a:srgbClr val="C9B7FF"/>
      </a:lt1>
      <a:dk2>
        <a:srgbClr val="7A36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389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Rhetorical Devices</vt:lpstr>
      <vt:lpstr>Onomatopoeia</vt:lpstr>
      <vt:lpstr>Onomatopoiea example – noises turned into words</vt:lpstr>
      <vt:lpstr>Oxymoron</vt:lpstr>
      <vt:lpstr>Oxymoron example – no smoking ashtray</vt:lpstr>
      <vt:lpstr>Paralipsis</vt:lpstr>
      <vt:lpstr>Examples of paralipsis -</vt:lpstr>
      <vt:lpstr>Paralipsis example</vt:lpstr>
      <vt:lpstr>Parallelism</vt:lpstr>
      <vt:lpstr>Examples of parallelism -</vt:lpstr>
      <vt:lpstr>Parallelism example</vt:lpstr>
      <vt:lpstr>Parataxis</vt:lpstr>
      <vt:lpstr>Examples of parataxis -</vt:lpstr>
      <vt:lpstr>Parataxis 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Devices</dc:title>
  <dc:creator>Kayla Godin</dc:creator>
  <cp:lastModifiedBy>CLAIRE DOWD</cp:lastModifiedBy>
  <cp:revision>3</cp:revision>
  <dcterms:created xsi:type="dcterms:W3CDTF">2012-11-15T00:54:25Z</dcterms:created>
  <dcterms:modified xsi:type="dcterms:W3CDTF">2012-11-15T15:44:02Z</dcterms:modified>
</cp:coreProperties>
</file>