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6" r:id="rId1"/>
  </p:sldMasterIdLst>
  <p:sldIdLst>
    <p:sldId id="256" r:id="rId2"/>
    <p:sldId id="257" r:id="rId3"/>
    <p:sldId id="260" r:id="rId4"/>
    <p:sldId id="258" r:id="rId5"/>
    <p:sldId id="259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A5E03606-A5DC-4959-A090-23F4427551F4}" type="datetimeFigureOut">
              <a:rPr lang="en-US" smtClean="0"/>
              <a:pPr/>
              <a:t>11/19/2012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2D4A3C3E-FF60-419D-8898-235384A9B39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219200"/>
          </a:xfrm>
        </p:spPr>
        <p:txBody>
          <a:bodyPr>
            <a:normAutofit/>
          </a:bodyPr>
          <a:lstStyle/>
          <a:p>
            <a:pPr algn="ctr"/>
            <a:r>
              <a:rPr lang="en-US" sz="7200" dirty="0" err="1" smtClean="0">
                <a:solidFill>
                  <a:schemeClr val="tx1"/>
                </a:solidFill>
              </a:rPr>
              <a:t>Procatalepsis</a:t>
            </a:r>
            <a:endParaRPr lang="en-US" sz="7200" dirty="0">
              <a:solidFill>
                <a:schemeClr val="tx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95400" y="2209800"/>
            <a:ext cx="7086600" cy="4038600"/>
          </a:xfrm>
        </p:spPr>
        <p:txBody>
          <a:bodyPr>
            <a:normAutofit/>
          </a:bodyPr>
          <a:lstStyle/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Greek origin </a:t>
            </a:r>
            <a:r>
              <a:rPr lang="en-US" sz="2400" dirty="0" err="1" smtClean="0">
                <a:solidFill>
                  <a:schemeClr val="tx1"/>
                </a:solidFill>
              </a:rPr>
              <a:t>prokatalēpsis</a:t>
            </a:r>
            <a:r>
              <a:rPr lang="en-US" sz="2400" dirty="0" smtClean="0">
                <a:solidFill>
                  <a:schemeClr val="tx1"/>
                </a:solidFill>
              </a:rPr>
              <a:t> meaning preconception, or anticipation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pro-</a:t>
            </a:r>
            <a:r>
              <a:rPr lang="en-US" sz="2400" dirty="0" err="1" smtClean="0">
                <a:solidFill>
                  <a:schemeClr val="tx1"/>
                </a:solidFill>
              </a:rPr>
              <a:t>kat</a:t>
            </a:r>
            <a:r>
              <a:rPr lang="en-US" sz="2400" dirty="0" smtClean="0">
                <a:solidFill>
                  <a:schemeClr val="tx1"/>
                </a:solidFill>
              </a:rPr>
              <a:t>-ah-</a:t>
            </a:r>
            <a:r>
              <a:rPr lang="en-US" sz="2400" dirty="0" err="1" smtClean="0">
                <a:solidFill>
                  <a:schemeClr val="tx1"/>
                </a:solidFill>
              </a:rPr>
              <a:t>lep</a:t>
            </a:r>
            <a:r>
              <a:rPr lang="en-US" sz="2400" dirty="0" smtClean="0">
                <a:solidFill>
                  <a:schemeClr val="tx1"/>
                </a:solidFill>
              </a:rPr>
              <a:t>-sis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When the speaker raises an objection and then immediately answers it to avoid arguments with the audience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Example: “I know what you’re going to say. That if they look at it properly they’ll see it wasn’t our fault</a:t>
            </a:r>
          </a:p>
          <a:p>
            <a:pPr>
              <a:buClrTx/>
            </a:pP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45577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2600" y="533400"/>
            <a:ext cx="6172200" cy="1066800"/>
          </a:xfrm>
        </p:spPr>
        <p:txBody>
          <a:bodyPr>
            <a:noAutofit/>
          </a:bodyPr>
          <a:lstStyle/>
          <a:p>
            <a:pPr algn="ctr"/>
            <a:r>
              <a:rPr lang="en-US" sz="7200" dirty="0" smtClean="0">
                <a:solidFill>
                  <a:schemeClr val="tx1"/>
                </a:solidFill>
              </a:rPr>
              <a:t>Pun</a:t>
            </a:r>
            <a:endParaRPr lang="en-US" sz="7200" dirty="0">
              <a:solidFill>
                <a:schemeClr val="tx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1981200"/>
            <a:ext cx="6400800" cy="4267200"/>
          </a:xfrm>
        </p:spPr>
        <p:txBody>
          <a:bodyPr>
            <a:normAutofit/>
          </a:bodyPr>
          <a:lstStyle/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puhn</a:t>
            </a:r>
            <a:endParaRPr lang="en-US" sz="2400" dirty="0" smtClean="0">
              <a:solidFill>
                <a:schemeClr val="tx1"/>
              </a:solidFill>
            </a:endParaRP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puns were found in ancient Egypt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a play on two words similar in sound but similar in meaning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Examples: “I have a pun about Beethoven, but I won’t say it because it would just fall on deaf ears.”</a:t>
            </a:r>
          </a:p>
          <a:p>
            <a:pPr>
              <a:buClrTx/>
            </a:pPr>
            <a:r>
              <a:rPr lang="en-US" sz="2400" dirty="0" smtClean="0">
                <a:solidFill>
                  <a:schemeClr val="tx1"/>
                </a:solidFill>
              </a:rPr>
              <a:t>“ The ghost never took sides during the arguments. He was super neutral.”</a:t>
            </a:r>
          </a:p>
        </p:txBody>
      </p:sp>
    </p:spTree>
    <p:extLst>
      <p:ext uri="{BB962C8B-B14F-4D97-AF65-F5344CB8AC3E}">
        <p14:creationId xmlns:p14="http://schemas.microsoft.com/office/powerpoint/2010/main" val="5883880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57400" y="457200"/>
            <a:ext cx="6172200" cy="1143000"/>
          </a:xfrm>
        </p:spPr>
        <p:txBody>
          <a:bodyPr>
            <a:noAutofit/>
          </a:bodyPr>
          <a:lstStyle/>
          <a:p>
            <a:pPr algn="ctr"/>
            <a:r>
              <a:rPr lang="en-US" sz="7200" dirty="0" smtClean="0">
                <a:solidFill>
                  <a:schemeClr val="tx1"/>
                </a:solidFill>
              </a:rPr>
              <a:t>Simile</a:t>
            </a:r>
            <a:endParaRPr lang="en-US" sz="7200" dirty="0">
              <a:solidFill>
                <a:schemeClr val="tx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81200" y="2057400"/>
            <a:ext cx="6324600" cy="3124200"/>
          </a:xfrm>
        </p:spPr>
        <p:txBody>
          <a:bodyPr>
            <a:normAutofit/>
          </a:bodyPr>
          <a:lstStyle/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sim</a:t>
            </a:r>
            <a:r>
              <a:rPr lang="en-US" sz="2400" dirty="0" smtClean="0">
                <a:solidFill>
                  <a:schemeClr val="tx1"/>
                </a:solidFill>
              </a:rPr>
              <a:t>-</a:t>
            </a:r>
            <a:r>
              <a:rPr lang="en-US" sz="2400" i="1" dirty="0" smtClean="0">
                <a:solidFill>
                  <a:schemeClr val="tx1"/>
                </a:solidFill>
              </a:rPr>
              <a:t>uh</a:t>
            </a:r>
            <a:r>
              <a:rPr lang="en-US" sz="2400" dirty="0" smtClean="0">
                <a:solidFill>
                  <a:schemeClr val="tx1"/>
                </a:solidFill>
              </a:rPr>
              <a:t>-lee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Middle English, from Latin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a comparison between two things typically using “like” or “as”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Examples: “as blind as a mole” </a:t>
            </a:r>
          </a:p>
          <a:p>
            <a:pPr>
              <a:buClrTx/>
            </a:pPr>
            <a:r>
              <a:rPr lang="en-US" sz="2400" dirty="0" smtClean="0">
                <a:solidFill>
                  <a:schemeClr val="tx1"/>
                </a:solidFill>
              </a:rPr>
              <a:t>“as busy as a bee”</a:t>
            </a:r>
          </a:p>
          <a:p>
            <a:pPr>
              <a:buClrTx/>
            </a:pPr>
            <a:r>
              <a:rPr lang="en-US" sz="2400" dirty="0" smtClean="0">
                <a:solidFill>
                  <a:schemeClr val="tx1"/>
                </a:solidFill>
              </a:rPr>
              <a:t>“as gentle as a lamb”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50251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2600" y="304800"/>
            <a:ext cx="6172200" cy="1600200"/>
          </a:xfrm>
        </p:spPr>
        <p:txBody>
          <a:bodyPr>
            <a:noAutofit/>
          </a:bodyPr>
          <a:lstStyle/>
          <a:p>
            <a:pPr algn="ctr"/>
            <a:r>
              <a:rPr lang="en-US" sz="5400" dirty="0" smtClean="0">
                <a:solidFill>
                  <a:schemeClr val="tx1"/>
                </a:solidFill>
              </a:rPr>
              <a:t>Rhetorical</a:t>
            </a:r>
            <a:br>
              <a:rPr lang="en-US" sz="5400" dirty="0" smtClean="0">
                <a:solidFill>
                  <a:schemeClr val="tx1"/>
                </a:solidFill>
              </a:rPr>
            </a:br>
            <a:r>
              <a:rPr lang="en-US" sz="5400" dirty="0" smtClean="0">
                <a:solidFill>
                  <a:schemeClr val="tx1"/>
                </a:solidFill>
              </a:rPr>
              <a:t>Question</a:t>
            </a:r>
            <a:endParaRPr lang="en-US" sz="5400" dirty="0">
              <a:solidFill>
                <a:schemeClr val="tx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057400" y="2514600"/>
            <a:ext cx="6172200" cy="3200400"/>
          </a:xfrm>
        </p:spPr>
        <p:txBody>
          <a:bodyPr>
            <a:normAutofit/>
          </a:bodyPr>
          <a:lstStyle/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a question asked for an effect with no answer expected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Examples: “Marriage is a wonderful institution, but who would want to live in an </a:t>
            </a:r>
            <a:r>
              <a:rPr lang="en-US" sz="2400" dirty="0" err="1" smtClean="0">
                <a:solidFill>
                  <a:schemeClr val="tx1"/>
                </a:solidFill>
              </a:rPr>
              <a:t>insititution</a:t>
            </a:r>
            <a:r>
              <a:rPr lang="en-US" sz="2400" dirty="0" smtClean="0">
                <a:solidFill>
                  <a:schemeClr val="tx1"/>
                </a:solidFill>
              </a:rPr>
              <a:t>?”</a:t>
            </a:r>
          </a:p>
          <a:p>
            <a:pPr>
              <a:buClrTx/>
            </a:pPr>
            <a:r>
              <a:rPr lang="en-US" sz="2400" dirty="0" smtClean="0">
                <a:solidFill>
                  <a:schemeClr val="tx1"/>
                </a:solidFill>
              </a:rPr>
              <a:t>“If practice makes perfect, and no one’s perfect, then why practice?”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95569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57400" y="381000"/>
            <a:ext cx="6172200" cy="1143000"/>
          </a:xfrm>
        </p:spPr>
        <p:txBody>
          <a:bodyPr>
            <a:noAutofit/>
          </a:bodyPr>
          <a:lstStyle/>
          <a:p>
            <a:pPr algn="ctr"/>
            <a:r>
              <a:rPr lang="en-US" sz="7200" dirty="0" err="1" smtClean="0">
                <a:solidFill>
                  <a:schemeClr val="tx1"/>
                </a:solidFill>
              </a:rPr>
              <a:t>Sententia</a:t>
            </a:r>
            <a:endParaRPr lang="en-US" sz="7200" dirty="0">
              <a:solidFill>
                <a:schemeClr val="tx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05000" y="2209800"/>
            <a:ext cx="6477000" cy="4343400"/>
          </a:xfrm>
        </p:spPr>
        <p:txBody>
          <a:bodyPr>
            <a:normAutofit/>
          </a:bodyPr>
          <a:lstStyle/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sen</a:t>
            </a:r>
            <a:r>
              <a:rPr lang="en-US" sz="2400" dirty="0" smtClean="0">
                <a:solidFill>
                  <a:schemeClr val="tx1"/>
                </a:solidFill>
              </a:rPr>
              <a:t>-ten-</a:t>
            </a:r>
            <a:r>
              <a:rPr lang="en-US" sz="2400" dirty="0" err="1" smtClean="0">
                <a:solidFill>
                  <a:schemeClr val="tx1"/>
                </a:solidFill>
              </a:rPr>
              <a:t>shee</a:t>
            </a:r>
            <a:r>
              <a:rPr lang="en-US" sz="2400" dirty="0" smtClean="0">
                <a:solidFill>
                  <a:schemeClr val="tx1"/>
                </a:solidFill>
              </a:rPr>
              <a:t>-</a:t>
            </a:r>
            <a:r>
              <a:rPr lang="en-US" sz="2400" i="1" dirty="0" smtClean="0">
                <a:solidFill>
                  <a:schemeClr val="tx1"/>
                </a:solidFill>
              </a:rPr>
              <a:t>uh</a:t>
            </a:r>
            <a:endParaRPr lang="en-US" sz="2400" dirty="0" smtClean="0">
              <a:solidFill>
                <a:schemeClr val="tx1"/>
              </a:solidFill>
            </a:endParaRP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Latin origin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used to sum up what you’ve been talking about in the </a:t>
            </a:r>
            <a:r>
              <a:rPr lang="en-US" sz="2400" dirty="0" err="1" smtClean="0">
                <a:solidFill>
                  <a:schemeClr val="tx1"/>
                </a:solidFill>
              </a:rPr>
              <a:t>preceeding</a:t>
            </a:r>
            <a:r>
              <a:rPr lang="en-US" sz="2400" dirty="0" smtClean="0">
                <a:solidFill>
                  <a:schemeClr val="tx1"/>
                </a:solidFill>
              </a:rPr>
              <a:t> paragraphs</a:t>
            </a:r>
          </a:p>
          <a:p>
            <a:pPr>
              <a:buClrTx/>
              <a:buFont typeface="Wingdings" pitchFamily="2" charset="2"/>
              <a:buChar char="§"/>
            </a:pPr>
            <a:r>
              <a:rPr lang="en-US" sz="2400" dirty="0" smtClean="0">
                <a:solidFill>
                  <a:schemeClr val="tx1"/>
                </a:solidFill>
              </a:rPr>
              <a:t> Example: “So, I’m happy tonight. I’m not worried about anything. I’m not fearing any man.” ~MLK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767796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75</TotalTime>
  <Words>252</Words>
  <Application>Microsoft Office PowerPoint</Application>
  <PresentationFormat>On-screen Show (4:3)</PresentationFormat>
  <Paragraphs>27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Oriel</vt:lpstr>
      <vt:lpstr>Procatalepsis</vt:lpstr>
      <vt:lpstr>Pun</vt:lpstr>
      <vt:lpstr>Simile</vt:lpstr>
      <vt:lpstr>Rhetorical Question</vt:lpstr>
      <vt:lpstr>Sententia</vt:lpstr>
    </vt:vector>
  </TitlesOfParts>
  <Company>Norwich Free Academy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Procatalepsis</dc:title>
  <dc:creator>20130157</dc:creator>
  <cp:lastModifiedBy>CLAIRE DOWD</cp:lastModifiedBy>
  <cp:revision>10</cp:revision>
  <dcterms:created xsi:type="dcterms:W3CDTF">2012-11-15T14:23:27Z</dcterms:created>
  <dcterms:modified xsi:type="dcterms:W3CDTF">2012-11-19T14:54:44Z</dcterms:modified>
</cp:coreProperties>
</file>

<file path=docProps/thumbnail.jpeg>
</file>