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E03606-A5DC-4959-A090-23F4427551F4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D4A3C3E-FF60-419D-8898-235384A9B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219200"/>
          </a:xfrm>
        </p:spPr>
        <p:txBody>
          <a:bodyPr>
            <a:normAutofit/>
          </a:bodyPr>
          <a:lstStyle/>
          <a:p>
            <a:pPr algn="ctr"/>
            <a:r>
              <a:rPr lang="en-US" sz="7200" dirty="0" err="1" smtClean="0">
                <a:solidFill>
                  <a:schemeClr val="tx1"/>
                </a:solidFill>
              </a:rPr>
              <a:t>Procatalepsis</a:t>
            </a:r>
            <a:endParaRPr lang="en-US" sz="7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09800"/>
            <a:ext cx="7086600" cy="40386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Greek origin </a:t>
            </a:r>
            <a:r>
              <a:rPr lang="en-US" sz="2400" dirty="0" err="1" smtClean="0">
                <a:solidFill>
                  <a:schemeClr val="tx1"/>
                </a:solidFill>
              </a:rPr>
              <a:t>prokatalēpsis</a:t>
            </a:r>
            <a:r>
              <a:rPr lang="en-US" sz="2400" dirty="0" smtClean="0">
                <a:solidFill>
                  <a:schemeClr val="tx1"/>
                </a:solidFill>
              </a:rPr>
              <a:t> meaning preconception, or anticipation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pro-</a:t>
            </a:r>
            <a:r>
              <a:rPr lang="en-US" sz="2400" dirty="0" err="1" smtClean="0">
                <a:solidFill>
                  <a:schemeClr val="tx1"/>
                </a:solidFill>
              </a:rPr>
              <a:t>kat</a:t>
            </a:r>
            <a:r>
              <a:rPr lang="en-US" sz="2400" dirty="0" smtClean="0">
                <a:solidFill>
                  <a:schemeClr val="tx1"/>
                </a:solidFill>
              </a:rPr>
              <a:t>-ah-</a:t>
            </a:r>
            <a:r>
              <a:rPr lang="en-US" sz="2400" dirty="0" err="1" smtClean="0">
                <a:solidFill>
                  <a:schemeClr val="tx1"/>
                </a:solidFill>
              </a:rPr>
              <a:t>lep</a:t>
            </a:r>
            <a:r>
              <a:rPr lang="en-US" sz="2400" dirty="0" smtClean="0">
                <a:solidFill>
                  <a:schemeClr val="tx1"/>
                </a:solidFill>
              </a:rPr>
              <a:t>-sis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When the speaker raises an objection and then immediately answers it to avoid arguments with the audience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Example: “I know what you’re going to say. That if they look at it properly they’ll see it wasn’t our fault</a:t>
            </a:r>
          </a:p>
          <a:p>
            <a:pPr>
              <a:buClrTx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57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533400"/>
            <a:ext cx="6172200" cy="10668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>
                <a:solidFill>
                  <a:schemeClr val="tx1"/>
                </a:solidFill>
              </a:rPr>
              <a:t>Pun</a:t>
            </a:r>
            <a:endParaRPr lang="en-US" sz="7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981200"/>
            <a:ext cx="6400800" cy="42672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puhn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puns were found in ancient Egypt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a play on two words similar in sound but similar in meaning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Examples: “I have a pun about Beethoven, but I won’t say it because it would just fall on deaf ears.”</a:t>
            </a:r>
          </a:p>
          <a:p>
            <a:pPr>
              <a:buClrTx/>
            </a:pPr>
            <a:r>
              <a:rPr lang="en-US" sz="2400" dirty="0" smtClean="0">
                <a:solidFill>
                  <a:schemeClr val="tx1"/>
                </a:solidFill>
              </a:rPr>
              <a:t>“ The ghost never took sides during the arguments. He was super neutral.”</a:t>
            </a:r>
          </a:p>
        </p:txBody>
      </p:sp>
    </p:spTree>
    <p:extLst>
      <p:ext uri="{BB962C8B-B14F-4D97-AF65-F5344CB8AC3E}">
        <p14:creationId xmlns:p14="http://schemas.microsoft.com/office/powerpoint/2010/main" val="588388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457200"/>
            <a:ext cx="61722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>
                <a:solidFill>
                  <a:schemeClr val="tx1"/>
                </a:solidFill>
              </a:rPr>
              <a:t>Simile</a:t>
            </a:r>
            <a:endParaRPr lang="en-US" sz="7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2057400"/>
            <a:ext cx="6324600" cy="31242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sim</a:t>
            </a:r>
            <a:r>
              <a:rPr lang="en-US" sz="2400" dirty="0" smtClean="0">
                <a:solidFill>
                  <a:schemeClr val="tx1"/>
                </a:solidFill>
              </a:rPr>
              <a:t>-</a:t>
            </a:r>
            <a:r>
              <a:rPr lang="en-US" sz="2400" i="1" dirty="0" smtClean="0">
                <a:solidFill>
                  <a:schemeClr val="tx1"/>
                </a:solidFill>
              </a:rPr>
              <a:t>uh</a:t>
            </a:r>
            <a:r>
              <a:rPr lang="en-US" sz="2400" dirty="0" smtClean="0">
                <a:solidFill>
                  <a:schemeClr val="tx1"/>
                </a:solidFill>
              </a:rPr>
              <a:t>-lee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Middle English, from Latin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a comparison between two things typically using “like” or “as”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Examples: “as blind as a mole” </a:t>
            </a:r>
          </a:p>
          <a:p>
            <a:pPr>
              <a:buClrTx/>
            </a:pPr>
            <a:r>
              <a:rPr lang="en-US" sz="2400" dirty="0" smtClean="0">
                <a:solidFill>
                  <a:schemeClr val="tx1"/>
                </a:solidFill>
              </a:rPr>
              <a:t>“as busy as a bee”</a:t>
            </a:r>
          </a:p>
          <a:p>
            <a:pPr>
              <a:buClrTx/>
            </a:pPr>
            <a:r>
              <a:rPr lang="en-US" sz="2400" dirty="0" smtClean="0">
                <a:solidFill>
                  <a:schemeClr val="tx1"/>
                </a:solidFill>
              </a:rPr>
              <a:t>“as gentle as a lamb”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25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6172200" cy="16002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Rhetorical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>Question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2514600"/>
            <a:ext cx="6172200" cy="32004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a question asked for an effect with no answer expected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Examples: “Marriage is a wonderful institution, but who would want to live in an </a:t>
            </a:r>
            <a:r>
              <a:rPr lang="en-US" sz="2400" dirty="0" err="1" smtClean="0">
                <a:solidFill>
                  <a:schemeClr val="tx1"/>
                </a:solidFill>
              </a:rPr>
              <a:t>insititution</a:t>
            </a:r>
            <a:r>
              <a:rPr lang="en-US" sz="2400" dirty="0" smtClean="0">
                <a:solidFill>
                  <a:schemeClr val="tx1"/>
                </a:solidFill>
              </a:rPr>
              <a:t>?”</a:t>
            </a:r>
          </a:p>
          <a:p>
            <a:pPr>
              <a:buClrTx/>
            </a:pPr>
            <a:r>
              <a:rPr lang="en-US" sz="2400" dirty="0" smtClean="0">
                <a:solidFill>
                  <a:schemeClr val="tx1"/>
                </a:solidFill>
              </a:rPr>
              <a:t>“If practice makes perfect, and no one’s perfect, then why practice?”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556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381000"/>
            <a:ext cx="61722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dirty="0" err="1" smtClean="0">
                <a:solidFill>
                  <a:schemeClr val="tx1"/>
                </a:solidFill>
              </a:rPr>
              <a:t>Sententia</a:t>
            </a:r>
            <a:endParaRPr lang="en-US" sz="7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2209800"/>
            <a:ext cx="6477000" cy="43434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sen</a:t>
            </a:r>
            <a:r>
              <a:rPr lang="en-US" sz="2400" dirty="0" smtClean="0">
                <a:solidFill>
                  <a:schemeClr val="tx1"/>
                </a:solidFill>
              </a:rPr>
              <a:t>-ten-</a:t>
            </a:r>
            <a:r>
              <a:rPr lang="en-US" sz="2400" dirty="0" err="1" smtClean="0">
                <a:solidFill>
                  <a:schemeClr val="tx1"/>
                </a:solidFill>
              </a:rPr>
              <a:t>shee</a:t>
            </a:r>
            <a:r>
              <a:rPr lang="en-US" sz="2400" dirty="0" smtClean="0">
                <a:solidFill>
                  <a:schemeClr val="tx1"/>
                </a:solidFill>
              </a:rPr>
              <a:t>-</a:t>
            </a:r>
            <a:r>
              <a:rPr lang="en-US" sz="2400" i="1" dirty="0" smtClean="0">
                <a:solidFill>
                  <a:schemeClr val="tx1"/>
                </a:solidFill>
              </a:rPr>
              <a:t>uh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Latin origin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used to sum up what you’ve been talking about in the </a:t>
            </a:r>
            <a:r>
              <a:rPr lang="en-US" sz="2400" dirty="0" err="1" smtClean="0">
                <a:solidFill>
                  <a:schemeClr val="tx1"/>
                </a:solidFill>
              </a:rPr>
              <a:t>preceeding</a:t>
            </a:r>
            <a:r>
              <a:rPr lang="en-US" sz="2400" dirty="0" smtClean="0">
                <a:solidFill>
                  <a:schemeClr val="tx1"/>
                </a:solidFill>
              </a:rPr>
              <a:t> paragraphs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 Example: “So, I’m happy tonight. I’m not worried about anything. I’m not fearing any man.” ~MLK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6779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</TotalTime>
  <Words>252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Procatalepsis</vt:lpstr>
      <vt:lpstr>Pun</vt:lpstr>
      <vt:lpstr>Simile</vt:lpstr>
      <vt:lpstr>Rhetorical Question</vt:lpstr>
      <vt:lpstr>Sententia</vt:lpstr>
    </vt:vector>
  </TitlesOfParts>
  <Company>Norwich Free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Procatalepsis</dc:title>
  <dc:creator>20130157</dc:creator>
  <cp:lastModifiedBy>CLAIRE DOWD</cp:lastModifiedBy>
  <cp:revision>10</cp:revision>
  <dcterms:created xsi:type="dcterms:W3CDTF">2012-11-15T14:23:27Z</dcterms:created>
  <dcterms:modified xsi:type="dcterms:W3CDTF">2012-11-19T14:54:44Z</dcterms:modified>
</cp:coreProperties>
</file>